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7"/>
  </p:notesMasterIdLst>
  <p:sldIdLst>
    <p:sldId id="256" r:id="rId2"/>
    <p:sldId id="463" r:id="rId3"/>
    <p:sldId id="483" r:id="rId4"/>
    <p:sldId id="498" r:id="rId5"/>
    <p:sldId id="500" r:id="rId6"/>
    <p:sldId id="1046" r:id="rId7"/>
    <p:sldId id="472" r:id="rId8"/>
    <p:sldId id="473" r:id="rId9"/>
    <p:sldId id="474" r:id="rId10"/>
    <p:sldId id="475" r:id="rId11"/>
    <p:sldId id="1042" r:id="rId12"/>
    <p:sldId id="476" r:id="rId13"/>
    <p:sldId id="467" r:id="rId14"/>
    <p:sldId id="468" r:id="rId15"/>
    <p:sldId id="464" r:id="rId16"/>
    <p:sldId id="469" r:id="rId17"/>
    <p:sldId id="465" r:id="rId18"/>
    <p:sldId id="466" r:id="rId19"/>
    <p:sldId id="1041" r:id="rId20"/>
    <p:sldId id="457" r:id="rId21"/>
    <p:sldId id="458" r:id="rId22"/>
    <p:sldId id="499" r:id="rId23"/>
    <p:sldId id="1043" r:id="rId24"/>
    <p:sldId id="470" r:id="rId25"/>
    <p:sldId id="484" r:id="rId26"/>
    <p:sldId id="485" r:id="rId27"/>
    <p:sldId id="486" r:id="rId28"/>
    <p:sldId id="502" r:id="rId29"/>
    <p:sldId id="503" r:id="rId30"/>
    <p:sldId id="504" r:id="rId31"/>
    <p:sldId id="506" r:id="rId32"/>
    <p:sldId id="489" r:id="rId33"/>
    <p:sldId id="488" r:id="rId34"/>
    <p:sldId id="471" r:id="rId35"/>
    <p:sldId id="490" r:id="rId36"/>
    <p:sldId id="459" r:id="rId37"/>
    <p:sldId id="481" r:id="rId38"/>
    <p:sldId id="478" r:id="rId39"/>
    <p:sldId id="492" r:id="rId40"/>
    <p:sldId id="479" r:id="rId41"/>
    <p:sldId id="480" r:id="rId42"/>
    <p:sldId id="482" r:id="rId43"/>
    <p:sldId id="477" r:id="rId44"/>
    <p:sldId id="505" r:id="rId45"/>
    <p:sldId id="491" r:id="rId46"/>
    <p:sldId id="493" r:id="rId47"/>
    <p:sldId id="494" r:id="rId48"/>
    <p:sldId id="495" r:id="rId49"/>
    <p:sldId id="496" r:id="rId50"/>
    <p:sldId id="507" r:id="rId51"/>
    <p:sldId id="508" r:id="rId52"/>
    <p:sldId id="1044" r:id="rId53"/>
    <p:sldId id="1045" r:id="rId54"/>
    <p:sldId id="497" r:id="rId55"/>
    <p:sldId id="447" r:id="rId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3" d="100"/>
          <a:sy n="93" d="100"/>
        </p:scale>
        <p:origin x="549" y="33"/>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png"/><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type="parTrans" cxnId="{55D9F587-9FC1-41B0-8229-F2C1C9E7E8BB}">
      <dgm:prSet/>
      <dgm:spPr/>
      <dgm:t>
        <a:bodyPr/>
        <a:lstStyle/>
        <a:p>
          <a:endParaRPr lang="zh-CN" altLang="en-US"/>
        </a:p>
      </dgm:t>
    </dgm:pt>
    <dgm:pt modelId="{3053C86C-B15D-4725-B798-F08EFB5E46C0}" type="sibTrans" cxnId="{55D9F587-9FC1-41B0-8229-F2C1C9E7E8BB}">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type="parTrans" cxnId="{BA000DEF-1D10-4C27-85FB-31F1E3CF79C9}">
      <dgm:prSet/>
      <dgm:spPr/>
      <dgm:t>
        <a:bodyPr/>
        <a:lstStyle/>
        <a:p>
          <a:endParaRPr lang="zh-CN" altLang="en-US"/>
        </a:p>
      </dgm:t>
    </dgm:pt>
    <dgm:pt modelId="{F41CC2E5-0442-482C-AEF4-4BF722808F1D}" type="sibTrans" cxnId="{BA000DEF-1D10-4C27-85FB-31F1E3CF79C9}">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5036-7C44-4F4B-8DF4-88FCAA11FFFC}">
      <dsp:nvSpPr>
        <dsp:cNvPr id="0" name=""/>
        <dsp:cNvSpPr/>
      </dsp:nvSpPr>
      <dsp:spPr>
        <a:xfrm>
          <a:off x="942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dirty="0"/>
            <a:t>神经网络</a:t>
          </a:r>
        </a:p>
      </dsp:txBody>
      <dsp:txXfrm>
        <a:off x="419100" y="475263"/>
        <a:ext cx="1341120" cy="1777433"/>
      </dsp:txXfrm>
    </dsp:sp>
    <dsp:sp modelId="{8836C7B6-C725-42A2-A331-A174816D17C7}">
      <dsp:nvSpPr>
        <dsp:cNvPr id="0" name=""/>
        <dsp:cNvSpPr/>
      </dsp:nvSpPr>
      <dsp:spPr>
        <a:xfrm>
          <a:off x="17706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a:t>深度学习</a:t>
          </a:r>
        </a:p>
      </dsp:txBody>
      <dsp:txXfrm>
        <a:off x="2430780" y="475263"/>
        <a:ext cx="1341120" cy="177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3/1/2021</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30</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38</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50</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Stanford</a:t>
            </a:r>
            <a:r>
              <a:rPr lang="zh-CN" altLang="en-US" dirty="0"/>
              <a:t>大学</a:t>
            </a:r>
            <a:endParaRPr lang="en-US" altLang="zh-CN" dirty="0"/>
          </a:p>
          <a:p>
            <a:pPr lvl="1"/>
            <a:r>
              <a:rPr lang="zh-CN" altLang="en-US" dirty="0"/>
              <a:t> </a:t>
            </a:r>
            <a:r>
              <a:rPr lang="en-US" altLang="zh-CN" dirty="0"/>
              <a:t>Ng (Now Baidu) 03 </a:t>
            </a:r>
            <a:r>
              <a:rPr lang="zh-CN" altLang="en-US" dirty="0"/>
              <a:t>年 </a:t>
            </a:r>
            <a:r>
              <a:rPr lang="en-US" altLang="zh-CN" dirty="0"/>
              <a:t>UC Berkeley </a:t>
            </a:r>
            <a:r>
              <a:rPr lang="zh-CN" altLang="en-US" dirty="0"/>
              <a:t>大学 </a:t>
            </a:r>
            <a:r>
              <a:rPr lang="en-US" altLang="zh-CN" dirty="0"/>
              <a:t>M. Jordan </a:t>
            </a:r>
            <a:r>
              <a:rPr lang="zh-CN" altLang="en-US" dirty="0"/>
              <a:t>博士</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509464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54</a:t>
            </a:fld>
            <a:endParaRPr lang="zh-TW" altLang="en-US"/>
          </a:p>
        </p:txBody>
      </p:sp>
    </p:spTree>
    <p:extLst>
      <p:ext uri="{BB962C8B-B14F-4D97-AF65-F5344CB8AC3E}">
        <p14:creationId xmlns:p14="http://schemas.microsoft.com/office/powerpoint/2010/main" val="134860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李宏毅</a:t>
            </a:r>
            <a:r>
              <a:rPr lang="en-US" altLang="zh-CN" dirty="0"/>
              <a:t>《Generative Adversarial Network (GAN)》</a:t>
            </a:r>
          </a:p>
          <a:p>
            <a:pPr lvl="1"/>
            <a:r>
              <a:rPr lang="en-US" altLang="zh-CN" dirty="0"/>
              <a:t>http://speech.ee.ntu.edu.tw/~tlkagk/slide/Tutorial_HYLee_GAN.pptx</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162077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p>
          <a:p>
            <a:r>
              <a:rPr lang="zh-CN" altLang="en-US" sz="100" dirty="0"/>
              <a:t>居、智能驾驶等。</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07427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1970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7559993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661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4132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8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7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extLst>
      <p:ext uri="{BB962C8B-B14F-4D97-AF65-F5344CB8AC3E}">
        <p14:creationId xmlns:p14="http://schemas.microsoft.com/office/powerpoint/2010/main" val="3306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41696774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7.png"/><Relationship Id="rId5" Type="http://schemas.openxmlformats.org/officeDocument/2006/relationships/oleObject" Target="../embeddings/oleObject2.bin"/><Relationship Id="rId10" Type="http://schemas.openxmlformats.org/officeDocument/2006/relationships/image" Target="../media/image16.png"/><Relationship Id="rId4" Type="http://schemas.openxmlformats.org/officeDocument/2006/relationships/image" Target="../media/image13.wmf"/><Relationship Id="rId9" Type="http://schemas.openxmlformats.org/officeDocument/2006/relationships/image" Target="../media/image15.tm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1.jpe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tmp"/></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1.png"/><Relationship Id="rId3" Type="http://schemas.openxmlformats.org/officeDocument/2006/relationships/notesSlide" Target="../notesSlides/notesSlide13.xml"/><Relationship Id="rId7" Type="http://schemas.openxmlformats.org/officeDocument/2006/relationships/diagramColors" Target="../diagrams/colors3.xml"/><Relationship Id="rId12" Type="http://schemas.openxmlformats.org/officeDocument/2006/relationships/diagramColors" Target="../diagrams/colors3.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QuickStyle" Target="../diagrams/quickStyle3.xml"/><Relationship Id="rId11"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structure%20of%20brain.mp4"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4.tm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mp"/><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ndl/exercise"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github.com/nndl/exercise/tree/master/chap1_warm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hyperlink" Target="https://d2l.ai/" TargetMode="External"/><Relationship Id="rId5" Type="http://schemas.openxmlformats.org/officeDocument/2006/relationships/hyperlink" Target="https://nndl.github.io/"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idx="1"/>
          </p:nvPr>
        </p:nvSpPr>
        <p:spPr/>
        <p:txBody>
          <a:bodyPr/>
          <a:lstStyle/>
          <a:p>
            <a:r>
              <a:rPr lang="en-US" altLang="zh-CN"/>
              <a:t>NeurIPS</a:t>
            </a:r>
            <a:r>
              <a:rPr lang="zh-CN" altLang="en-US"/>
              <a:t>、</a:t>
            </a:r>
            <a:r>
              <a:rPr lang="en-US" altLang="zh-CN"/>
              <a:t>ICLR</a:t>
            </a:r>
            <a:r>
              <a:rPr lang="zh-CN" altLang="en-US"/>
              <a:t>、</a:t>
            </a:r>
            <a:r>
              <a:rPr lang="en-US" altLang="zh-CN"/>
              <a:t>ICML</a:t>
            </a:r>
            <a:r>
              <a:rPr lang="zh-CN" altLang="en-US"/>
              <a:t>、</a:t>
            </a:r>
            <a:r>
              <a:rPr lang="en-US" altLang="zh-CN"/>
              <a:t>AAAI</a:t>
            </a:r>
            <a:r>
              <a:rPr lang="zh-CN" altLang="en-US"/>
              <a:t>、</a:t>
            </a:r>
            <a:r>
              <a:rPr lang="en-US" altLang="zh-CN"/>
              <a:t>IJCAI</a:t>
            </a:r>
          </a:p>
          <a:p>
            <a:r>
              <a:rPr lang="en-US" altLang="zh-CN"/>
              <a:t>ACL</a:t>
            </a:r>
            <a:r>
              <a:rPr lang="zh-CN" altLang="en-US"/>
              <a:t>、</a:t>
            </a:r>
            <a:r>
              <a:rPr lang="en-US" altLang="zh-CN"/>
              <a:t>EMNLP</a:t>
            </a:r>
          </a:p>
          <a:p>
            <a:r>
              <a:rPr lang="en-US" altLang="zh-CN"/>
              <a:t>CVPR</a:t>
            </a:r>
            <a:r>
              <a:rPr lang="zh-CN" altLang="en-US"/>
              <a:t>、</a:t>
            </a:r>
            <a:r>
              <a:rPr lang="en-US" altLang="zh-CN"/>
              <a:t>ICCV</a:t>
            </a:r>
          </a:p>
          <a:p>
            <a:r>
              <a:rPr lang="en-US" altLang="zh-CN"/>
              <a:t>…</a:t>
            </a:r>
            <a:endParaRPr lang="en-US" altLang="zh-CN" dirty="0"/>
          </a:p>
        </p:txBody>
      </p:sp>
    </p:spTree>
    <p:extLst>
      <p:ext uri="{BB962C8B-B14F-4D97-AF65-F5344CB8AC3E}">
        <p14:creationId xmlns:p14="http://schemas.microsoft.com/office/powerpoint/2010/main" val="276201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成绩（研究生）</a:t>
            </a:r>
            <a:endParaRPr lang="zh-CN" altLang="en-US" dirty="0"/>
          </a:p>
        </p:txBody>
      </p:sp>
      <p:sp>
        <p:nvSpPr>
          <p:cNvPr id="3" name="内容占位符 2"/>
          <p:cNvSpPr>
            <a:spLocks noGrp="1"/>
          </p:cNvSpPr>
          <p:nvPr>
            <p:ph idx="1"/>
          </p:nvPr>
        </p:nvSpPr>
        <p:spPr/>
        <p:txBody>
          <a:bodyPr/>
          <a:lstStyle/>
          <a:p>
            <a:r>
              <a:rPr lang="zh-CN" altLang="en-US"/>
              <a:t>课程建设</a:t>
            </a:r>
            <a:endParaRPr lang="en-US" altLang="zh-CN"/>
          </a:p>
          <a:p>
            <a:pPr lvl="1"/>
            <a:r>
              <a:rPr lang="en-US" altLang="zh-CN"/>
              <a:t>40%</a:t>
            </a:r>
          </a:p>
          <a:p>
            <a:r>
              <a:rPr lang="zh-CN" altLang="en-US"/>
              <a:t>期末作业</a:t>
            </a:r>
            <a:endParaRPr lang="en-US" altLang="zh-CN"/>
          </a:p>
          <a:p>
            <a:pPr lvl="1"/>
            <a:r>
              <a:rPr lang="en-US" altLang="zh-CN"/>
              <a:t>60%</a:t>
            </a:r>
          </a:p>
          <a:p>
            <a:pPr lvl="1"/>
            <a:endParaRPr lang="en-US" altLang="zh-CN"/>
          </a:p>
          <a:p>
            <a:r>
              <a:rPr lang="en-US" altLang="zh-CN"/>
              <a:t>2</a:t>
            </a:r>
            <a:r>
              <a:rPr lang="zh-CN" altLang="en-US"/>
              <a:t>人一组</a:t>
            </a:r>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270204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p>
          <a:p>
            <a:r>
              <a:rPr lang="zh-CN" altLang="en-US"/>
              <a:t>期末作业</a:t>
            </a:r>
            <a:endParaRPr lang="en-US" altLang="zh-CN"/>
          </a:p>
          <a:p>
            <a:pPr lvl="1"/>
            <a:r>
              <a:rPr lang="en-US" altLang="zh-CN"/>
              <a:t>35%</a:t>
            </a:r>
          </a:p>
          <a:p>
            <a:r>
              <a:rPr lang="zh-CN" altLang="en-US"/>
              <a:t>课程反馈</a:t>
            </a:r>
            <a:endParaRPr lang="en-US" altLang="zh-CN"/>
          </a:p>
          <a:p>
            <a:pPr lvl="1"/>
            <a:r>
              <a:rPr lang="en-US" altLang="zh-CN"/>
              <a:t>5%</a:t>
            </a:r>
          </a:p>
          <a:p>
            <a:pPr lvl="1"/>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74082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a:t>
            </a:r>
            <a:endParaRPr lang="zh-CN" altLang="en-US" dirty="0"/>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endParaRPr lang="en-US" altLang="zh-CN" dirty="0"/>
          </a:p>
          <a:p>
            <a:pPr lvl="1"/>
            <a:r>
              <a:rPr lang="zh-CN" altLang="en-US" dirty="0"/>
              <a:t>“计算机控制”</a:t>
            </a:r>
            <a:r>
              <a:rPr lang="en-US" altLang="zh-CN" dirty="0"/>
              <a:t>+“</a:t>
            </a:r>
            <a:r>
              <a:rPr lang="zh-CN" altLang="en-US" dirty="0"/>
              <a:t>智能行为”</a:t>
            </a:r>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矩形 3"/>
          <p:cNvSpPr/>
          <p:nvPr/>
        </p:nvSpPr>
        <p:spPr>
          <a:xfrm>
            <a:off x="2438400" y="5410200"/>
            <a:ext cx="7543800"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p>
        </p:txBody>
      </p:sp>
      <p:sp>
        <p:nvSpPr>
          <p:cNvPr id="5" name="矩形 4"/>
          <p:cNvSpPr/>
          <p:nvPr/>
        </p:nvSpPr>
        <p:spPr>
          <a:xfrm>
            <a:off x="7086600" y="5918869"/>
            <a:ext cx="3429000" cy="369332"/>
          </a:xfrm>
          <a:prstGeom prst="rect">
            <a:avLst/>
          </a:prstGeom>
        </p:spPr>
        <p:txBody>
          <a:bodyPr wrap="square">
            <a:spAutoFit/>
          </a:bodyPr>
          <a:lstStyle/>
          <a:p>
            <a:r>
              <a:rPr lang="zh-CN" altLang="en-US" dirty="0">
                <a:solidFill>
                  <a:srgbClr val="C00000"/>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09061" y="1420696"/>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37096"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7879736"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a:extLst>
              <a:ext uri="{FF2B5EF4-FFF2-40B4-BE49-F238E27FC236}">
                <a16:creationId xmlns:a16="http://schemas.microsoft.com/office/drawing/2014/main" id="{8F1EC915-8363-4AD8-9980-912CE37B5DAD}"/>
              </a:ext>
            </a:extLst>
          </p:cNvPr>
          <p:cNvSpPr txBox="1"/>
          <p:nvPr/>
        </p:nvSpPr>
        <p:spPr>
          <a:xfrm>
            <a:off x="685800" y="1828800"/>
            <a:ext cx="5562600" cy="3600986"/>
          </a:xfrm>
          <a:prstGeom prst="rect">
            <a:avLst/>
          </a:prstGeom>
          <a:noFill/>
        </p:spPr>
        <p:txBody>
          <a:bodyPr wrap="square" rtlCol="0">
            <a:spAutoFit/>
          </a:bodyPr>
          <a:lstStyle/>
          <a:p>
            <a:r>
              <a:rPr lang="zh-CN" altLang="en-US" sz="24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spTree>
    <p:extLst>
      <p:ext uri="{BB962C8B-B14F-4D97-AF65-F5344CB8AC3E}">
        <p14:creationId xmlns:p14="http://schemas.microsoft.com/office/powerpoint/2010/main" val="351669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idx="1"/>
          </p:nvPr>
        </p:nvSpPr>
        <p:spPr/>
        <p:txBody>
          <a:bodyPr/>
          <a:lstStyle/>
          <a:p>
            <a:r>
              <a:rPr lang="zh-CN" altLang="en-US"/>
              <a:t>让机器具有人类的智能</a:t>
            </a:r>
            <a:endParaRPr lang="en-US" altLang="zh-CN"/>
          </a:p>
          <a:p>
            <a:pPr lvl="1"/>
            <a:r>
              <a:rPr lang="zh-CN" altLang="en-US"/>
              <a:t>机器感知（计算机视觉、语音信息处理）</a:t>
            </a:r>
            <a:endParaRPr lang="en-US" altLang="zh-CN"/>
          </a:p>
          <a:p>
            <a:pPr lvl="1"/>
            <a:r>
              <a:rPr lang="zh-CN" altLang="en-US"/>
              <a:t>学习（模式识别、机器学习、强化学习）</a:t>
            </a:r>
            <a:endParaRPr lang="en-US" altLang="zh-CN"/>
          </a:p>
          <a:p>
            <a:pPr lvl="1"/>
            <a:r>
              <a:rPr lang="zh-CN" altLang="en-US"/>
              <a:t>语言（自然语言处理）</a:t>
            </a:r>
            <a:endParaRPr lang="en-US" altLang="zh-CN"/>
          </a:p>
          <a:p>
            <a:pPr lvl="1"/>
            <a:r>
              <a:rPr lang="zh-CN" altLang="en-US"/>
              <a:t>记忆（知识表示）</a:t>
            </a:r>
            <a:endParaRPr lang="en-US" altLang="zh-CN"/>
          </a:p>
          <a:p>
            <a:pPr lvl="1"/>
            <a:r>
              <a:rPr lang="zh-CN" altLang="en-US"/>
              <a:t>决策（规划、数据挖掘）</a:t>
            </a:r>
            <a:endParaRPr lang="zh-CN" altLang="en-US" dirty="0"/>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424" y="2590800"/>
            <a:ext cx="10701151" cy="2057400"/>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idx="1"/>
          </p:nvPr>
        </p:nvSpPr>
        <p:spPr/>
        <p:txBody>
          <a:bodyPr/>
          <a:lstStyle/>
          <a:p>
            <a:r>
              <a:rPr lang="zh-CN" altLang="en-US" dirty="0"/>
              <a:t>专家知识（人工规则）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2362201"/>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2201"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0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315201" y="3505201"/>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custDataLst>
      <p:tags r:id="rId1"/>
    </p:custDataLst>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机器学习 </a:t>
            </a:r>
            <a:r>
              <a:rPr lang="en-US" altLang="zh-TW"/>
              <a:t>≈ </a:t>
            </a:r>
            <a:r>
              <a:rPr lang="zh-CN" altLang="en-US"/>
              <a:t>构建一个映射函数</a:t>
            </a:r>
            <a:endParaRPr lang="zh-TW" altLang="en-US" dirty="0"/>
          </a:p>
        </p:txBody>
      </p:sp>
      <p:sp>
        <p:nvSpPr>
          <p:cNvPr id="3" name="內容版面配置區 2"/>
          <p:cNvSpPr>
            <a:spLocks noGrp="1"/>
          </p:cNvSpPr>
          <p:nvPr>
            <p:ph idx="1"/>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055871107"/>
              </p:ext>
            </p:extLst>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spid="_x0000_s1470"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4004980803"/>
              </p:ext>
            </p:extLst>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spid="_x0000_s1471"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353787896"/>
              </p:ext>
            </p:extLst>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spid="_x0000_s1472"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025227023"/>
              </p:ext>
            </p:extLst>
          </p:nvPr>
        </p:nvGraphicFramePr>
        <p:xfrm>
          <a:off x="3904425" y="5462270"/>
          <a:ext cx="3578225" cy="460375"/>
        </p:xfrm>
        <a:graphic>
          <a:graphicData uri="http://schemas.openxmlformats.org/presentationml/2006/ole">
            <mc:AlternateContent xmlns:mc="http://schemas.openxmlformats.org/markup-compatibility/2006">
              <mc:Choice xmlns:v="urn:schemas-microsoft-com:vml" Requires="v">
                <p:oleObj spid="_x0000_s1473"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3904425" y="546227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852103" y="5481119"/>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6" y="5415468"/>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关于本课程</a:t>
            </a:r>
            <a:endParaRPr lang="zh-CN" altLang="en-US" dirty="0"/>
          </a:p>
        </p:txBody>
      </p:sp>
      <p:sp>
        <p:nvSpPr>
          <p:cNvPr id="5" name="内容占位符 4"/>
          <p:cNvSpPr>
            <a:spLocks noGrp="1"/>
          </p:cNvSpPr>
          <p:nvPr>
            <p:ph idx="1"/>
          </p:nvPr>
        </p:nvSpPr>
        <p:spPr/>
        <p:txBody>
          <a:bodyPr/>
          <a:lstStyle/>
          <a:p>
            <a:r>
              <a:rPr lang="zh-CN" altLang="en-US" dirty="0"/>
              <a:t>人工智能的一个子领域</a:t>
            </a:r>
            <a:endParaRPr lang="en-US" altLang="zh-CN" dirty="0"/>
          </a:p>
          <a:p>
            <a:pPr lvl="1"/>
            <a:r>
              <a:rPr lang="zh-CN" altLang="en-US" dirty="0"/>
              <a:t>神经网络：一种以（人工）神经元为基本单元的模型</a:t>
            </a:r>
            <a:endParaRPr lang="en-US" altLang="zh-CN" dirty="0"/>
          </a:p>
          <a:p>
            <a:pPr lvl="1"/>
            <a:r>
              <a:rPr lang="zh-CN" altLang="en-US" dirty="0"/>
              <a:t>深度学习：一类机器学习问题，主要解决贡献度分配问题。</a:t>
            </a:r>
          </a:p>
        </p:txBody>
      </p:sp>
      <p:graphicFrame>
        <p:nvGraphicFramePr>
          <p:cNvPr id="6" name="内容占位符 3"/>
          <p:cNvGraphicFramePr>
            <a:graphicFrameLocks/>
          </p:cNvGraphicFramePr>
          <p:nvPr>
            <p:extLst>
              <p:ext uri="{D42A27DB-BD31-4B8C-83A1-F6EECF244321}">
                <p14:modId xmlns:p14="http://schemas.microsoft.com/office/powerpoint/2010/main" val="4029432210"/>
              </p:ext>
            </p:extLst>
          </p:nvPr>
        </p:nvGraphicFramePr>
        <p:xfrm>
          <a:off x="3810000" y="3124200"/>
          <a:ext cx="4191000" cy="272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74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2819400" y="5638801"/>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3505200" y="2084325"/>
            <a:ext cx="4781550" cy="3400425"/>
          </a:xfrm>
          <a:prstGeom prst="rect">
            <a:avLst/>
          </a:prstGeom>
        </p:spPr>
      </p:pic>
      <p:sp>
        <p:nvSpPr>
          <p:cNvPr id="8" name="矩形 7"/>
          <p:cNvSpPr/>
          <p:nvPr/>
        </p:nvSpPr>
        <p:spPr>
          <a:xfrm>
            <a:off x="5029201"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芒果机器学习</a:t>
            </a:r>
            <a:endParaRPr lang="zh-CN" altLang="en-US" dirty="0"/>
          </a:p>
        </p:txBody>
      </p:sp>
      <p:sp>
        <p:nvSpPr>
          <p:cNvPr id="3" name="内容占位符 2"/>
          <p:cNvSpPr>
            <a:spLocks noGrp="1"/>
          </p:cNvSpPr>
          <p:nvPr>
            <p:ph idx="1"/>
          </p:nvPr>
        </p:nvSpPr>
        <p:spPr/>
        <p:txBody>
          <a:bodyPr/>
          <a:lstStyle/>
          <a:p>
            <a:r>
              <a:rPr lang="zh-CN" altLang="en-US" dirty="0"/>
              <a:t>从市场上随机选取的芒果样本（训练数据），列出每个芒果的所有特征：</a:t>
            </a:r>
            <a:endParaRPr lang="en-US" altLang="zh-CN" dirty="0"/>
          </a:p>
          <a:p>
            <a:pPr lvl="1"/>
            <a:r>
              <a:rPr lang="zh-CN" altLang="en-US" dirty="0"/>
              <a:t>如颜色，大小，形状，产地，品牌</a:t>
            </a:r>
            <a:endParaRPr lang="en-US" altLang="zh-CN" dirty="0"/>
          </a:p>
          <a:p>
            <a:r>
              <a:rPr lang="zh-CN" altLang="en-US" dirty="0"/>
              <a:t>以及芒果质量（输出变量）：</a:t>
            </a:r>
            <a:endParaRPr lang="en-US" altLang="zh-CN" dirty="0"/>
          </a:p>
          <a:p>
            <a:pPr lvl="1"/>
            <a:r>
              <a:rPr lang="zh-CN" altLang="en-US" dirty="0"/>
              <a:t>甜蜜，多汁，成熟度。 </a:t>
            </a:r>
            <a:endParaRPr lang="en-US" altLang="zh-CN" dirty="0"/>
          </a:p>
          <a:p>
            <a:endParaRPr lang="en-US" altLang="zh-CN" dirty="0"/>
          </a:p>
          <a:p>
            <a:r>
              <a:rPr lang="zh-CN" altLang="en-US" dirty="0"/>
              <a:t>设计一个学习算法来学习芒果的特征与输出变量之间的相关性模型。</a:t>
            </a:r>
            <a:endParaRPr lang="en-US" altLang="zh-CN" dirty="0"/>
          </a:p>
          <a:p>
            <a:r>
              <a:rPr lang="zh-CN" altLang="en-US" dirty="0"/>
              <a:t>下次从市场上买芒果时，可以根据芒果（测试数据）的特征，使用前面计算的模型来预测芒果的质量。</a:t>
            </a:r>
          </a:p>
        </p:txBody>
      </p:sp>
    </p:spTree>
    <p:custDataLst>
      <p:tags r:id="rId1"/>
    </p:custDataLst>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a:extLst>
              <a:ext uri="{FF2B5EF4-FFF2-40B4-BE49-F238E27FC236}">
                <a16:creationId xmlns:a16="http://schemas.microsoft.com/office/drawing/2014/main" id="{F0A9ED15-7978-4A81-9E00-5A3F83287164}"/>
              </a:ext>
            </a:extLst>
          </p:cNvPr>
          <p:cNvGraphicFramePr>
            <a:graphicFrameLocks/>
          </p:cNvGraphicFramePr>
          <p:nvPr>
            <p:extLst>
              <p:ext uri="{D42A27DB-BD31-4B8C-83A1-F6EECF244321}">
                <p14:modId xmlns:p14="http://schemas.microsoft.com/office/powerpoint/2010/main" val="2841494688"/>
              </p:ext>
            </p:extLst>
          </p:nvPr>
        </p:nvGraphicFramePr>
        <p:xfrm>
          <a:off x="1828800" y="1143000"/>
          <a:ext cx="8229600" cy="493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标题 1"/>
          <p:cNvSpPr>
            <a:spLocks noGrp="1"/>
          </p:cNvSpPr>
          <p:nvPr>
            <p:ph type="title"/>
          </p:nvPr>
        </p:nvSpPr>
        <p:spPr/>
        <p:txBody>
          <a:bodyPr/>
          <a:lstStyle/>
          <a:p>
            <a:r>
              <a:rPr lang="zh-CN" altLang="en-US"/>
              <a:t>如何开发一个人工智能系统？</a:t>
            </a:r>
            <a:endParaRPr lang="zh-CN" altLang="en-US" dirty="0"/>
          </a:p>
        </p:txBody>
      </p:sp>
      <p:sp>
        <p:nvSpPr>
          <p:cNvPr id="3" name="文本框 2"/>
          <p:cNvSpPr txBox="1"/>
          <p:nvPr/>
        </p:nvSpPr>
        <p:spPr>
          <a:xfrm>
            <a:off x="5562600" y="1447800"/>
            <a:ext cx="697627" cy="400110"/>
          </a:xfrm>
          <a:prstGeom prst="rect">
            <a:avLst/>
          </a:prstGeom>
          <a:noFill/>
        </p:spPr>
        <p:txBody>
          <a:bodyPr wrap="none" rtlCol="0">
            <a:spAutoFit/>
          </a:bodyPr>
          <a:lstStyle/>
          <a:p>
            <a:r>
              <a:rPr lang="zh-CN" altLang="en-US" sz="2000" dirty="0"/>
              <a:t>规则</a:t>
            </a:r>
          </a:p>
        </p:txBody>
      </p:sp>
    </p:spTree>
    <p:custDataLst>
      <p:tags r:id="rId1"/>
    </p:custDataLst>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98C20A5-A9D8-4D3E-B587-799A3BB16507}"/>
                                            </p:graphicEl>
                                          </p:spTgt>
                                        </p:tgtEl>
                                        <p:attrNameLst>
                                          <p:attrName>style.visibility</p:attrName>
                                        </p:attrNameLst>
                                      </p:cBhvr>
                                      <p:to>
                                        <p:strVal val="visible"/>
                                      </p:to>
                                    </p:set>
                                    <p:animEffect transition="in" filter="fade">
                                      <p:cBhvr>
                                        <p:cTn id="12" dur="500"/>
                                        <p:tgtEl>
                                          <p:spTgt spid="6">
                                            <p:graphicEl>
                                              <a:dgm id="{398C20A5-A9D8-4D3E-B587-799A3BB165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701DB57-D095-4995-BA9F-3DC318F851BB}"/>
                                            </p:graphicEl>
                                          </p:spTgt>
                                        </p:tgtEl>
                                        <p:attrNameLst>
                                          <p:attrName>style.visibility</p:attrName>
                                        </p:attrNameLst>
                                      </p:cBhvr>
                                      <p:to>
                                        <p:strVal val="visible"/>
                                      </p:to>
                                    </p:set>
                                    <p:animEffect transition="in" filter="fade">
                                      <p:cBhvr>
                                        <p:cTn id="17" dur="500"/>
                                        <p:tgtEl>
                                          <p:spTgt spid="6">
                                            <p:graphicEl>
                                              <a:dgm id="{E701DB57-D095-4995-BA9F-3DC318F851B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037CC688-649A-434F-9080-67500DD1A79D}"/>
                                            </p:graphicEl>
                                          </p:spTgt>
                                        </p:tgtEl>
                                        <p:attrNameLst>
                                          <p:attrName>style.visibility</p:attrName>
                                        </p:attrNameLst>
                                      </p:cBhvr>
                                      <p:to>
                                        <p:strVal val="visible"/>
                                      </p:to>
                                    </p:set>
                                    <p:animEffect transition="in" filter="fade">
                                      <p:cBhvr>
                                        <p:cTn id="20" dur="500"/>
                                        <p:tgtEl>
                                          <p:spTgt spid="6">
                                            <p:graphicEl>
                                              <a:dgm id="{037CC688-649A-434F-9080-67500DD1A79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33B9F075-4423-4B3D-A2BD-A73956F1955D}"/>
                                            </p:graphicEl>
                                          </p:spTgt>
                                        </p:tgtEl>
                                        <p:attrNameLst>
                                          <p:attrName>style.visibility</p:attrName>
                                        </p:attrNameLst>
                                      </p:cBhvr>
                                      <p:to>
                                        <p:strVal val="visible"/>
                                      </p:to>
                                    </p:set>
                                    <p:animEffect transition="in" filter="fade">
                                      <p:cBhvr>
                                        <p:cTn id="25" dur="500"/>
                                        <p:tgtEl>
                                          <p:spTgt spid="6">
                                            <p:graphicEl>
                                              <a:dgm id="{33B9F075-4423-4B3D-A2BD-A73956F1955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66091779-FD2E-4FDC-86F2-2AC227D5816C}"/>
                                            </p:graphicEl>
                                          </p:spTgt>
                                        </p:tgtEl>
                                        <p:attrNameLst>
                                          <p:attrName>style.visibility</p:attrName>
                                        </p:attrNameLst>
                                      </p:cBhvr>
                                      <p:to>
                                        <p:strVal val="visible"/>
                                      </p:to>
                                    </p:set>
                                    <p:animEffect transition="in" filter="fade">
                                      <p:cBhvr>
                                        <p:cTn id="28" dur="500"/>
                                        <p:tgtEl>
                                          <p:spTgt spid="6">
                                            <p:graphicEl>
                                              <a:dgm id="{66091779-FD2E-4FDC-86F2-2AC227D5816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69ABC5AB-FD09-427D-B12C-5C8B1CBD2726}"/>
                                            </p:graphicEl>
                                          </p:spTgt>
                                        </p:tgtEl>
                                        <p:attrNameLst>
                                          <p:attrName>style.visibility</p:attrName>
                                        </p:attrNameLst>
                                      </p:cBhvr>
                                      <p:to>
                                        <p:strVal val="visible"/>
                                      </p:to>
                                    </p:set>
                                    <p:animEffect transition="in" filter="fade">
                                      <p:cBhvr>
                                        <p:cTn id="33" dur="500"/>
                                        <p:tgtEl>
                                          <p:spTgt spid="6">
                                            <p:graphicEl>
                                              <a:dgm id="{69ABC5AB-FD09-427D-B12C-5C8B1CBD272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5B8380FE-0DCB-4F6C-B2BC-0BBB10FD4D3D}"/>
                                            </p:graphicEl>
                                          </p:spTgt>
                                        </p:tgtEl>
                                        <p:attrNameLst>
                                          <p:attrName>style.visibility</p:attrName>
                                        </p:attrNameLst>
                                      </p:cBhvr>
                                      <p:to>
                                        <p:strVal val="visible"/>
                                      </p:to>
                                    </p:set>
                                    <p:animEffect transition="in" filter="fade">
                                      <p:cBhvr>
                                        <p:cTn id="36" dur="500"/>
                                        <p:tgtEl>
                                          <p:spTgt spid="6">
                                            <p:graphicEl>
                                              <a:dgm id="{5B8380FE-0DCB-4F6C-B2BC-0BBB10FD4D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2EAD14C-C4CD-43F4-BBC5-79864427DD73}"/>
                                            </p:graphicEl>
                                          </p:spTgt>
                                        </p:tgtEl>
                                        <p:attrNameLst>
                                          <p:attrName>style.visibility</p:attrName>
                                        </p:attrNameLst>
                                      </p:cBhvr>
                                      <p:to>
                                        <p:strVal val="visible"/>
                                      </p:to>
                                    </p:set>
                                    <p:animEffect transition="in" filter="fade">
                                      <p:cBhvr>
                                        <p:cTn id="41" dur="500"/>
                                        <p:tgtEl>
                                          <p:spTgt spid="6">
                                            <p:graphicEl>
                                              <a:dgm id="{42EAD14C-C4CD-43F4-BBC5-79864427DD73}"/>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78FFD0A5-EFF7-4D75-9190-24A2A39A0A14}"/>
                                            </p:graphicEl>
                                          </p:spTgt>
                                        </p:tgtEl>
                                        <p:attrNameLst>
                                          <p:attrName>style.visibility</p:attrName>
                                        </p:attrNameLst>
                                      </p:cBhvr>
                                      <p:to>
                                        <p:strVal val="visible"/>
                                      </p:to>
                                    </p:set>
                                    <p:animEffect transition="in" filter="fade">
                                      <p:cBhvr>
                                        <p:cTn id="44" dur="500"/>
                                        <p:tgtEl>
                                          <p:spTgt spid="6">
                                            <p:graphicEl>
                                              <a:dgm id="{78FFD0A5-EFF7-4D75-9190-24A2A39A0A1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E8CC1104-E240-42BE-900E-835E00B649B3}"/>
                                            </p:graphicEl>
                                          </p:spTgt>
                                        </p:tgtEl>
                                        <p:attrNameLst>
                                          <p:attrName>style.visibility</p:attrName>
                                        </p:attrNameLst>
                                      </p:cBhvr>
                                      <p:to>
                                        <p:strVal val="visible"/>
                                      </p:to>
                                    </p:set>
                                    <p:animEffect transition="in" filter="fade">
                                      <p:cBhvr>
                                        <p:cTn id="49" dur="500"/>
                                        <p:tgtEl>
                                          <p:spTgt spid="6">
                                            <p:graphicEl>
                                              <a:dgm id="{E8CC1104-E240-42BE-900E-835E00B649B3}"/>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B8B76B01-ABE5-4B2A-967E-5B81E7EB1BEB}"/>
                                            </p:graphicEl>
                                          </p:spTgt>
                                        </p:tgtEl>
                                        <p:attrNameLst>
                                          <p:attrName>style.visibility</p:attrName>
                                        </p:attrNameLst>
                                      </p:cBhvr>
                                      <p:to>
                                        <p:strVal val="visible"/>
                                      </p:to>
                                    </p:set>
                                    <p:animEffect transition="in" filter="fade">
                                      <p:cBhvr>
                                        <p:cTn id="52" dur="500"/>
                                        <p:tgtEl>
                                          <p:spTgt spid="6">
                                            <p:graphicEl>
                                              <a:dgm id="{B8B76B01-ABE5-4B2A-967E-5B81E7EB1BE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5F5B8F60-B6E3-4D33-8006-A534B5219659}"/>
                                            </p:graphicEl>
                                          </p:spTgt>
                                        </p:tgtEl>
                                        <p:attrNameLst>
                                          <p:attrName>style.visibility</p:attrName>
                                        </p:attrNameLst>
                                      </p:cBhvr>
                                      <p:to>
                                        <p:strVal val="visible"/>
                                      </p:to>
                                    </p:set>
                                    <p:animEffect transition="in" filter="fade">
                                      <p:cBhvr>
                                        <p:cTn id="57" dur="500"/>
                                        <p:tgtEl>
                                          <p:spTgt spid="6">
                                            <p:graphicEl>
                                              <a:dgm id="{5F5B8F60-B6E3-4D33-8006-A534B521965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484FF441-C91D-4E7A-BC24-9D042BC822F3}"/>
                                            </p:graphicEl>
                                          </p:spTgt>
                                        </p:tgtEl>
                                        <p:attrNameLst>
                                          <p:attrName>style.visibility</p:attrName>
                                        </p:attrNameLst>
                                      </p:cBhvr>
                                      <p:to>
                                        <p:strVal val="visible"/>
                                      </p:to>
                                    </p:set>
                                    <p:animEffect transition="in" filter="fade">
                                      <p:cBhvr>
                                        <p:cTn id="60" dur="500"/>
                                        <p:tgtEl>
                                          <p:spTgt spid="6">
                                            <p:graphicEl>
                                              <a:dgm id="{484FF441-C91D-4E7A-BC24-9D042BC822F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graphicEl>
                                              <a:dgm id="{52C33EA9-1F67-42E9-95A3-083353CEDF6A}"/>
                                            </p:graphicEl>
                                          </p:spTgt>
                                        </p:tgtEl>
                                        <p:attrNameLst>
                                          <p:attrName>style.visibility</p:attrName>
                                        </p:attrNameLst>
                                      </p:cBhvr>
                                      <p:to>
                                        <p:strVal val="visible"/>
                                      </p:to>
                                    </p:set>
                                    <p:animEffect transition="in" filter="fade">
                                      <p:cBhvr>
                                        <p:cTn id="65" dur="500"/>
                                        <p:tgtEl>
                                          <p:spTgt spid="6">
                                            <p:graphicEl>
                                              <a:dgm id="{52C33EA9-1F67-42E9-95A3-083353CEDF6A}"/>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graphicEl>
                                              <a:dgm id="{2456E607-9E9A-461B-9DA8-D9F7AFDF1055}"/>
                                            </p:graphicEl>
                                          </p:spTgt>
                                        </p:tgtEl>
                                        <p:attrNameLst>
                                          <p:attrName>style.visibility</p:attrName>
                                        </p:attrNameLst>
                                      </p:cBhvr>
                                      <p:to>
                                        <p:strVal val="visible"/>
                                      </p:to>
                                    </p:set>
                                    <p:animEffect transition="in" filter="fade">
                                      <p:cBhvr>
                                        <p:cTn id="68" dur="500"/>
                                        <p:tgtEl>
                                          <p:spTgt spid="6">
                                            <p:graphicEl>
                                              <a:dgm id="{2456E607-9E9A-461B-9DA8-D9F7AFDF1055}"/>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graphicEl>
                                              <a:dgm id="{E11CDAD6-EF43-4F94-BA41-40CBC44693B1}"/>
                                            </p:graphicEl>
                                          </p:spTgt>
                                        </p:tgtEl>
                                        <p:attrNameLst>
                                          <p:attrName>style.visibility</p:attrName>
                                        </p:attrNameLst>
                                      </p:cBhvr>
                                      <p:to>
                                        <p:strVal val="visible"/>
                                      </p:to>
                                    </p:set>
                                    <p:animEffect transition="in" filter="fade">
                                      <p:cBhvr>
                                        <p:cTn id="73" dur="500"/>
                                        <p:tgtEl>
                                          <p:spTgt spid="6">
                                            <p:graphicEl>
                                              <a:dgm id="{E11CDAD6-EF43-4F94-BA41-40CBC44693B1}"/>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graphicEl>
                                              <a:dgm id="{FE57452C-E001-4B6F-B3D9-B5C2BCE6A1ED}"/>
                                            </p:graphicEl>
                                          </p:spTgt>
                                        </p:tgtEl>
                                        <p:attrNameLst>
                                          <p:attrName>style.visibility</p:attrName>
                                        </p:attrNameLst>
                                      </p:cBhvr>
                                      <p:to>
                                        <p:strVal val="visible"/>
                                      </p:to>
                                    </p:set>
                                    <p:animEffect transition="in" filter="fade">
                                      <p:cBhvr>
                                        <p:cTn id="76" dur="500"/>
                                        <p:tgtEl>
                                          <p:spTgt spid="6">
                                            <p:graphicEl>
                                              <a:dgm id="{FE57452C-E001-4B6F-B3D9-B5C2BCE6A1ED}"/>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68A85DED-C01F-403C-9517-F2C92D2E1D99}"/>
                                            </p:graphicEl>
                                          </p:spTgt>
                                        </p:tgtEl>
                                        <p:attrNameLst>
                                          <p:attrName>style.visibility</p:attrName>
                                        </p:attrNameLst>
                                      </p:cBhvr>
                                      <p:to>
                                        <p:strVal val="visible"/>
                                      </p:to>
                                    </p:set>
                                    <p:animEffect transition="in" filter="fade">
                                      <p:cBhvr>
                                        <p:cTn id="81" dur="500"/>
                                        <p:tgtEl>
                                          <p:spTgt spid="6">
                                            <p:graphicEl>
                                              <a:dgm id="{68A85DED-C01F-403C-9517-F2C92D2E1D99}"/>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E5B3CEF5-212B-4333-BDA5-5231AF422114}"/>
                                            </p:graphicEl>
                                          </p:spTgt>
                                        </p:tgtEl>
                                        <p:attrNameLst>
                                          <p:attrName>style.visibility</p:attrName>
                                        </p:attrNameLst>
                                      </p:cBhvr>
                                      <p:to>
                                        <p:strVal val="visible"/>
                                      </p:to>
                                    </p:set>
                                    <p:animEffect transition="in" filter="fade">
                                      <p:cBhvr>
                                        <p:cTn id="84" dur="500"/>
                                        <p:tgtEl>
                                          <p:spTgt spid="6">
                                            <p:graphicEl>
                                              <a:dgm id="{E5B3CEF5-212B-4333-BDA5-5231AF422114}"/>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graphicEl>
                                              <a:dgm id="{AC917292-0880-4240-9CF8-AB0D0F2B0832}"/>
                                            </p:graphicEl>
                                          </p:spTgt>
                                        </p:tgtEl>
                                        <p:attrNameLst>
                                          <p:attrName>style.visibility</p:attrName>
                                        </p:attrNameLst>
                                      </p:cBhvr>
                                      <p:to>
                                        <p:strVal val="visible"/>
                                      </p:to>
                                    </p:set>
                                    <p:animEffect transition="in" filter="fade">
                                      <p:cBhvr>
                                        <p:cTn id="89" dur="500"/>
                                        <p:tgtEl>
                                          <p:spTgt spid="6">
                                            <p:graphicEl>
                                              <a:dgm id="{AC917292-0880-4240-9CF8-AB0D0F2B0832}"/>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
                                            <p:graphicEl>
                                              <a:dgm id="{3D4DFC46-14FD-44CF-889B-312D881097D2}"/>
                                            </p:graphicEl>
                                          </p:spTgt>
                                        </p:tgtEl>
                                        <p:attrNameLst>
                                          <p:attrName>style.visibility</p:attrName>
                                        </p:attrNameLst>
                                      </p:cBhvr>
                                      <p:to>
                                        <p:strVal val="visible"/>
                                      </p:to>
                                    </p:set>
                                    <p:animEffect transition="in" filter="fade">
                                      <p:cBhvr>
                                        <p:cTn id="92" dur="500"/>
                                        <p:tgtEl>
                                          <p:spTgt spid="6">
                                            <p:graphicEl>
                                              <a:dgm id="{3D4DFC46-14FD-44CF-889B-312D881097D2}"/>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graphicEl>
                                              <a:dgm id="{4D5C558E-2E7D-4D1A-ABA2-D5D2DD86206F}"/>
                                            </p:graphicEl>
                                          </p:spTgt>
                                        </p:tgtEl>
                                        <p:attrNameLst>
                                          <p:attrName>style.visibility</p:attrName>
                                        </p:attrNameLst>
                                      </p:cBhvr>
                                      <p:to>
                                        <p:strVal val="visible"/>
                                      </p:to>
                                    </p:set>
                                    <p:animEffect transition="in" filter="fade">
                                      <p:cBhvr>
                                        <p:cTn id="97" dur="500"/>
                                        <p:tgtEl>
                                          <p:spTgt spid="6">
                                            <p:graphicEl>
                                              <a:dgm id="{4D5C558E-2E7D-4D1A-ABA2-D5D2DD86206F}"/>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
                                            <p:graphicEl>
                                              <a:dgm id="{7CFDB172-E668-43FE-B146-64584C675B7A}"/>
                                            </p:graphicEl>
                                          </p:spTgt>
                                        </p:tgtEl>
                                        <p:attrNameLst>
                                          <p:attrName>style.visibility</p:attrName>
                                        </p:attrNameLst>
                                      </p:cBhvr>
                                      <p:to>
                                        <p:strVal val="visible"/>
                                      </p:to>
                                    </p:set>
                                    <p:animEffect transition="in" filter="fade">
                                      <p:cBhvr>
                                        <p:cTn id="100" dur="500"/>
                                        <p:tgtEl>
                                          <p:spTgt spid="6">
                                            <p:graphicEl>
                                              <a:dgm id="{7CFDB172-E668-43FE-B146-64584C675B7A}"/>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
                                            <p:graphicEl>
                                              <a:dgm id="{AF3A758F-4CD4-4A21-B44A-EE5D60432290}"/>
                                            </p:graphicEl>
                                          </p:spTgt>
                                        </p:tgtEl>
                                        <p:attrNameLst>
                                          <p:attrName>style.visibility</p:attrName>
                                        </p:attrNameLst>
                                      </p:cBhvr>
                                      <p:to>
                                        <p:strVal val="visible"/>
                                      </p:to>
                                    </p:set>
                                    <p:animEffect transition="in" filter="fade">
                                      <p:cBhvr>
                                        <p:cTn id="105" dur="500"/>
                                        <p:tgtEl>
                                          <p:spTgt spid="6">
                                            <p:graphicEl>
                                              <a:dgm id="{AF3A758F-4CD4-4A21-B44A-EE5D60432290}"/>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graphicEl>
                                              <a:dgm id="{EAD3BB15-FD98-48A1-AE91-B49E6520FB73}"/>
                                            </p:graphicEl>
                                          </p:spTgt>
                                        </p:tgtEl>
                                        <p:attrNameLst>
                                          <p:attrName>style.visibility</p:attrName>
                                        </p:attrNameLst>
                                      </p:cBhvr>
                                      <p:to>
                                        <p:strVal val="visible"/>
                                      </p:to>
                                    </p:set>
                                    <p:animEffect transition="in" filter="fade">
                                      <p:cBhvr>
                                        <p:cTn id="108" dur="500"/>
                                        <p:tgtEl>
                                          <p:spTgt spid="6">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30744-9EE3-45B7-A249-6A10835CEF9D}"/>
              </a:ext>
            </a:extLst>
          </p:cNvPr>
          <p:cNvSpPr>
            <a:spLocks noGrp="1"/>
          </p:cNvSpPr>
          <p:nvPr>
            <p:ph type="ctrTitle"/>
          </p:nvPr>
        </p:nvSpPr>
        <p:spPr/>
        <p:txBody>
          <a:bodyPr/>
          <a:lstStyle/>
          <a:p>
            <a:r>
              <a:rPr lang="zh-CN" altLang="en-US" dirty="0"/>
              <a:t>深度学习</a:t>
            </a:r>
          </a:p>
        </p:txBody>
      </p:sp>
    </p:spTree>
    <p:extLst>
      <p:ext uri="{BB962C8B-B14F-4D97-AF65-F5344CB8AC3E}">
        <p14:creationId xmlns:p14="http://schemas.microsoft.com/office/powerpoint/2010/main" val="960554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1331" y="2362200"/>
            <a:ext cx="8209338" cy="1033047"/>
          </a:xfrm>
          <a:prstGeom prst="rect">
            <a:avLst/>
          </a:prstGeom>
        </p:spPr>
      </p:pic>
      <p:sp>
        <p:nvSpPr>
          <p:cNvPr id="5" name="矩形 4"/>
          <p:cNvSpPr/>
          <p:nvPr/>
        </p:nvSpPr>
        <p:spPr>
          <a:xfrm>
            <a:off x="3962400" y="38100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custDataLst>
      <p:tags r:id="rId1"/>
    </p:custDataLst>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953" y="3096139"/>
            <a:ext cx="2196782" cy="280720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067" y="3345581"/>
            <a:ext cx="2743200" cy="2129866"/>
          </a:xfrm>
          <a:prstGeom prst="rect">
            <a:avLst/>
          </a:prstGeom>
        </p:spPr>
      </p:pic>
      <p:sp>
        <p:nvSpPr>
          <p:cNvPr id="8" name="Rectangle 7"/>
          <p:cNvSpPr/>
          <p:nvPr/>
        </p:nvSpPr>
        <p:spPr>
          <a:xfrm>
            <a:off x="7833671" y="3048000"/>
            <a:ext cx="2743201" cy="3046988"/>
          </a:xfrm>
          <a:prstGeom prst="rect">
            <a:avLst/>
          </a:prstGeom>
        </p:spPr>
        <p:txBody>
          <a:bodyPr wrap="square">
            <a:spAutoFit/>
          </a:bodyPr>
          <a:lstStyle/>
          <a:p>
            <a:pPr algn="ctr">
              <a:lnSpc>
                <a:spcPct val="150000"/>
              </a:lnSpc>
            </a:pPr>
            <a:r>
              <a:rPr lang="zh-CN" altLang="en-US" sz="3200" dirty="0">
                <a:solidFill>
                  <a:srgbClr val="FF0000"/>
                </a:solidFill>
                <a:latin typeface="+mn-ea"/>
              </a:rPr>
              <a:t>床前明月光，</a:t>
            </a:r>
          </a:p>
          <a:p>
            <a:pPr algn="ctr">
              <a:lnSpc>
                <a:spcPct val="150000"/>
              </a:lnSpc>
            </a:pPr>
            <a:r>
              <a:rPr lang="zh-CN" altLang="en-US" sz="3200" dirty="0">
                <a:solidFill>
                  <a:srgbClr val="FF0000"/>
                </a:solidFill>
                <a:latin typeface="+mn-ea"/>
              </a:rPr>
              <a:t>疑是地上霜。</a:t>
            </a:r>
          </a:p>
          <a:p>
            <a:pPr algn="ctr">
              <a:lnSpc>
                <a:spcPct val="150000"/>
              </a:lnSpc>
            </a:pPr>
            <a:r>
              <a:rPr lang="zh-CN" altLang="en-US" sz="3200" dirty="0">
                <a:solidFill>
                  <a:srgbClr val="FF0000"/>
                </a:solidFill>
                <a:latin typeface="+mn-ea"/>
              </a:rPr>
              <a:t>举头望明月，</a:t>
            </a:r>
          </a:p>
          <a:p>
            <a:pPr algn="ctr">
              <a:lnSpc>
                <a:spcPct val="150000"/>
              </a:lnSpc>
            </a:pPr>
            <a:r>
              <a:rPr lang="zh-CN" altLang="en-US" sz="3200" dirty="0">
                <a:solidFill>
                  <a:srgbClr val="FF0000"/>
                </a:solidFill>
                <a:latin typeface="+mn-ea"/>
              </a:rPr>
              <a:t>低头思故乡。</a:t>
            </a:r>
          </a:p>
        </p:txBody>
      </p:sp>
    </p:spTree>
    <p:custDataLst>
      <p:tags r:id="rId1"/>
    </p:custDataLst>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4114800" y="180538"/>
            <a:ext cx="7315200" cy="738664"/>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custDataLst>
      <p:tags r:id="rId1"/>
    </p:custDataLst>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什么是好的数据表示？</a:t>
            </a:r>
            <a:endParaRPr lang="zh-CN" altLang="en-US" dirty="0"/>
          </a:p>
        </p:txBody>
      </p:sp>
      <p:sp>
        <p:nvSpPr>
          <p:cNvPr id="3" name="Content Placeholder 2"/>
          <p:cNvSpPr>
            <a:spLocks noGrp="1"/>
          </p:cNvSpPr>
          <p:nvPr>
            <p:ph idx="1"/>
          </p:nvPr>
        </p:nvSpPr>
        <p:spPr/>
        <p:txBody>
          <a:bodyPr/>
          <a:lstStyle/>
          <a:p>
            <a:r>
              <a:rPr lang="zh-CN" altLang="en-US"/>
              <a:t>“好的表示”是一个非常主观的概念，没有一个明确的标准。</a:t>
            </a:r>
            <a:endParaRPr lang="en-US" altLang="zh-CN"/>
          </a:p>
          <a:p>
            <a:endParaRPr lang="en-US" altLang="zh-CN"/>
          </a:p>
          <a:p>
            <a:r>
              <a:rPr lang="zh-CN" altLang="en-US"/>
              <a:t>但一般而言，一个好的表示具有以下几个优点：</a:t>
            </a:r>
          </a:p>
          <a:p>
            <a:pPr lvl="1"/>
            <a:r>
              <a:rPr lang="zh-CN" altLang="en-US"/>
              <a:t>应该具有很强的表示能力。</a:t>
            </a:r>
          </a:p>
          <a:p>
            <a:pPr lvl="1"/>
            <a:r>
              <a:rPr lang="zh-CN" altLang="en-US"/>
              <a:t>应该使后续的学习任务变得简单。</a:t>
            </a:r>
          </a:p>
          <a:p>
            <a:pPr lvl="1"/>
            <a:r>
              <a:rPr lang="zh-CN" altLang="en-US"/>
              <a:t>应该具有一般性，是任务或领域独立的。</a:t>
            </a:r>
            <a:endParaRPr lang="en-US" altLang="zh-CN"/>
          </a:p>
          <a:p>
            <a:endParaRPr lang="en-US" altLang="zh-CN"/>
          </a:p>
          <a:p>
            <a:pPr lvl="1"/>
            <a:endParaRPr lang="en-US" altLang="zh-CN"/>
          </a:p>
          <a:p>
            <a:endParaRPr lang="zh-CN" altLang="en-US" dirty="0"/>
          </a:p>
        </p:txBody>
      </p:sp>
    </p:spTree>
    <p:extLst>
      <p:ext uri="{BB962C8B-B14F-4D97-AF65-F5344CB8AC3E}">
        <p14:creationId xmlns:p14="http://schemas.microsoft.com/office/powerpoint/2010/main" val="365614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语义表示</a:t>
            </a:r>
            <a:endParaRPr lang="zh-CN" altLang="en-US" dirty="0"/>
          </a:p>
        </p:txBody>
      </p:sp>
      <p:sp>
        <p:nvSpPr>
          <p:cNvPr id="4" name="内容占位符 3"/>
          <p:cNvSpPr>
            <a:spLocks noGrp="1"/>
          </p:cNvSpPr>
          <p:nvPr>
            <p:ph idx="1"/>
          </p:nvPr>
        </p:nvSpPr>
        <p:spPr/>
        <p:txBody>
          <a:bodyPr/>
          <a:lstStyle/>
          <a:p>
            <a:r>
              <a:rPr lang="zh-CN" altLang="en-US"/>
              <a:t>如何在计算机中表示语义？</a:t>
            </a:r>
            <a:endParaRPr lang="en-US" altLang="zh-CN"/>
          </a:p>
          <a:p>
            <a:pPr lvl="1"/>
            <a:endParaRPr lang="zh-CN" altLang="en-US" dirty="0"/>
          </a:p>
        </p:txBody>
      </p:sp>
      <p:sp>
        <p:nvSpPr>
          <p:cNvPr id="5" name="圆角矩形 4"/>
          <p:cNvSpPr/>
          <p:nvPr/>
        </p:nvSpPr>
        <p:spPr>
          <a:xfrm>
            <a:off x="4136435" y="193777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1923714"/>
            <a:ext cx="33528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局部（符号）表示</a:t>
            </a:r>
          </a:p>
        </p:txBody>
      </p:sp>
      <p:sp>
        <p:nvSpPr>
          <p:cNvPr id="8" name="矩形 7"/>
          <p:cNvSpPr/>
          <p:nvPr/>
        </p:nvSpPr>
        <p:spPr>
          <a:xfrm>
            <a:off x="6324600" y="1905000"/>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5353052" y="187017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2135556" y="2629506"/>
            <a:ext cx="2469782" cy="369332"/>
          </a:xfrm>
          <a:prstGeom prst="rect">
            <a:avLst/>
          </a:prstGeom>
        </p:spPr>
        <p:txBody>
          <a:bodyPr wrap="square">
            <a:spAutoFit/>
          </a:bodyPr>
          <a:lstStyle/>
          <a:p>
            <a:pPr algn="ctr"/>
            <a:r>
              <a:rPr lang="zh-CN" altLang="en-US" dirty="0"/>
              <a:t>知识库、规则</a:t>
            </a:r>
          </a:p>
        </p:txBody>
      </p:sp>
      <p:pic>
        <p:nvPicPr>
          <p:cNvPr id="11" name="图片 10" descr="屏幕剪辑"/>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9479" y="3682078"/>
            <a:ext cx="2469783" cy="2483047"/>
          </a:xfrm>
          <a:prstGeom prst="rect">
            <a:avLst/>
          </a:prstGeom>
        </p:spPr>
      </p:pic>
      <p:sp>
        <p:nvSpPr>
          <p:cNvPr id="13" name="矩形 12"/>
          <p:cNvSpPr/>
          <p:nvPr/>
        </p:nvSpPr>
        <p:spPr>
          <a:xfrm>
            <a:off x="6318250" y="2775466"/>
            <a:ext cx="3185487" cy="369332"/>
          </a:xfrm>
          <a:prstGeom prst="rect">
            <a:avLst/>
          </a:prstGeom>
        </p:spPr>
        <p:txBody>
          <a:bodyPr wrap="none">
            <a:spAutoFit/>
          </a:bodyPr>
          <a:lstStyle/>
          <a:p>
            <a:r>
              <a:rPr lang="zh-CN" altLang="en-US" dirty="0"/>
              <a:t>嵌入：压缩、低维、稠密向量</a:t>
            </a:r>
          </a:p>
        </p:txBody>
      </p:sp>
      <p:sp>
        <p:nvSpPr>
          <p:cNvPr id="14" name="矩形 13"/>
          <p:cNvSpPr/>
          <p:nvPr/>
        </p:nvSpPr>
        <p:spPr>
          <a:xfrm>
            <a:off x="2026330" y="5185626"/>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custDataLst>
      <p:tags r:id="rId1"/>
    </p:custDataLst>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1" y="2514601"/>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p>
        </p:txBody>
      </p:sp>
      <p:pic>
        <p:nvPicPr>
          <p:cNvPr id="3" name="图片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33600" y="1152699"/>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表示形式</a:t>
            </a:r>
            <a:endParaRPr lang="zh-CN" altLang="en-US" dirty="0"/>
          </a:p>
        </p:txBody>
      </p:sp>
      <p:sp>
        <p:nvSpPr>
          <p:cNvPr id="3" name="Content Placeholder 2"/>
          <p:cNvSpPr>
            <a:spLocks noGrp="1"/>
          </p:cNvSpPr>
          <p:nvPr>
            <p:ph idx="1"/>
          </p:nvPr>
        </p:nvSpPr>
        <p:spPr/>
        <p:txBody>
          <a:bodyPr/>
          <a:lstStyle/>
          <a:p>
            <a:r>
              <a:rPr lang="zh-CN" altLang="en-US"/>
              <a:t>局部表示</a:t>
            </a:r>
          </a:p>
          <a:p>
            <a:pPr lvl="1"/>
            <a:r>
              <a:rPr lang="zh-CN" altLang="en-US"/>
              <a:t>离散表示、符号表示</a:t>
            </a:r>
            <a:endParaRPr lang="en-US" altLang="zh-CN"/>
          </a:p>
          <a:p>
            <a:pPr lvl="1"/>
            <a:r>
              <a:rPr lang="en-US" altLang="zh-CN"/>
              <a:t>One-Hot</a:t>
            </a:r>
            <a:r>
              <a:rPr lang="zh-CN" altLang="en-US"/>
              <a:t>向量</a:t>
            </a:r>
            <a:endParaRPr lang="en-US" altLang="zh-CN"/>
          </a:p>
          <a:p>
            <a:endParaRPr lang="en-US" altLang="zh-CN"/>
          </a:p>
          <a:p>
            <a:endParaRPr lang="en-US" altLang="zh-CN"/>
          </a:p>
          <a:p>
            <a:r>
              <a:rPr lang="zh-CN" altLang="en-US"/>
              <a:t>分布式</a:t>
            </a:r>
            <a:r>
              <a:rPr lang="en-US" altLang="zh-CN"/>
              <a:t>(distributed)</a:t>
            </a:r>
            <a:r>
              <a:rPr lang="zh-CN" altLang="en-US"/>
              <a:t>表示</a:t>
            </a:r>
            <a:endParaRPr lang="en-US" altLang="zh-CN"/>
          </a:p>
          <a:p>
            <a:pPr lvl="1"/>
            <a:r>
              <a:rPr lang="zh-CN" altLang="en-US"/>
              <a:t>压缩、低维、稠密向量</a:t>
            </a:r>
            <a:endParaRPr lang="en-US" altLang="zh-CN"/>
          </a:p>
          <a:p>
            <a:pPr lvl="1"/>
            <a:r>
              <a:rPr lang="zh-CN" altLang="en-US"/>
              <a:t>用</a:t>
            </a:r>
            <a:r>
              <a:rPr lang="en-US" altLang="zh-CN"/>
              <a:t>O(N)</a:t>
            </a:r>
            <a:r>
              <a:rPr lang="zh-CN" altLang="en-US"/>
              <a:t>个参数表示</a:t>
            </a:r>
            <a:r>
              <a:rPr lang="en-US" altLang="zh-CN"/>
              <a:t> O(2k)</a:t>
            </a:r>
            <a:r>
              <a:rPr lang="zh-CN" altLang="en-US"/>
              <a:t>区间</a:t>
            </a:r>
            <a:endParaRPr lang="en-US" altLang="zh-CN"/>
          </a:p>
          <a:p>
            <a:pPr lvl="2"/>
            <a:r>
              <a:rPr lang="en-US" altLang="zh-CN"/>
              <a:t>k</a:t>
            </a:r>
            <a:r>
              <a:rPr lang="zh-CN" altLang="en-US"/>
              <a:t>为非</a:t>
            </a:r>
            <a:r>
              <a:rPr lang="en-US" altLang="zh-CN"/>
              <a:t>0</a:t>
            </a:r>
            <a:r>
              <a:rPr lang="zh-CN" altLang="en-US"/>
              <a:t>参数，</a:t>
            </a:r>
            <a:r>
              <a:rPr lang="en-US" altLang="zh-CN"/>
              <a:t>k&lt;N</a:t>
            </a:r>
            <a:endParaRPr lang="en-US" altLang="zh-CN" dirty="0"/>
          </a:p>
        </p:txBody>
      </p:sp>
      <p:graphicFrame>
        <p:nvGraphicFramePr>
          <p:cNvPr id="4" name="Table 3"/>
          <p:cNvGraphicFramePr>
            <a:graphicFrameLocks noGrp="1"/>
          </p:cNvGraphicFramePr>
          <p:nvPr>
            <p:extLst>
              <p:ext uri="{D42A27DB-BD31-4B8C-83A1-F6EECF244321}">
                <p14:modId xmlns:p14="http://schemas.microsoft.com/office/powerpoint/2010/main" val="3013971620"/>
              </p:ext>
            </p:extLst>
          </p:nvPr>
        </p:nvGraphicFramePr>
        <p:xfrm>
          <a:off x="5943600" y="1295400"/>
          <a:ext cx="4648200" cy="2034604"/>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局部表示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分布式表示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1508"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extLst>
      <p:ext uri="{BB962C8B-B14F-4D97-AF65-F5344CB8AC3E}">
        <p14:creationId xmlns:p14="http://schemas.microsoft.com/office/powerpoint/2010/main" val="1193476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表示学习与深度学习</a:t>
            </a:r>
            <a:endParaRPr lang="zh-CN" altLang="en-US" dirty="0"/>
          </a:p>
        </p:txBody>
      </p:sp>
      <p:sp>
        <p:nvSpPr>
          <p:cNvPr id="3" name="Content Placeholder 2"/>
          <p:cNvSpPr>
            <a:spLocks noGrp="1"/>
          </p:cNvSpPr>
          <p:nvPr>
            <p:ph idx="1"/>
          </p:nvPr>
        </p:nvSpPr>
        <p:spPr/>
        <p:txBody>
          <a:bodyPr/>
          <a:lstStyle/>
          <a:p>
            <a:r>
              <a:rPr lang="zh-CN" altLang="en-US"/>
              <a:t>一个好的表示学习策略必须具备一定的深度</a:t>
            </a:r>
            <a:endParaRPr lang="en-US" altLang="zh-CN"/>
          </a:p>
          <a:p>
            <a:pPr lvl="1"/>
            <a:r>
              <a:rPr lang="zh-CN" altLang="en-US"/>
              <a:t>特征重用</a:t>
            </a:r>
            <a:endParaRPr lang="en-US" altLang="zh-CN"/>
          </a:p>
          <a:p>
            <a:pPr lvl="2"/>
            <a:r>
              <a:rPr lang="zh-CN" altLang="en-US"/>
              <a:t>指数级的表示能力</a:t>
            </a:r>
            <a:endParaRPr lang="en-US" altLang="zh-CN"/>
          </a:p>
          <a:p>
            <a:pPr lvl="1"/>
            <a:r>
              <a:rPr lang="zh-CN" altLang="en-US"/>
              <a:t>抽象表示与不变性</a:t>
            </a:r>
            <a:endParaRPr lang="en-US" altLang="zh-CN"/>
          </a:p>
          <a:p>
            <a:pPr lvl="2"/>
            <a:r>
              <a:rPr lang="zh-CN" altLang="en-US"/>
              <a:t>抽象表示需要多步的构造</a:t>
            </a:r>
            <a:endParaRPr lang="en-US" altLang="zh-CN"/>
          </a:p>
          <a:p>
            <a:pPr lvl="2"/>
            <a:endParaRPr lang="zh-CN" altLang="en-US" dirty="0"/>
          </a:p>
        </p:txBody>
      </p:sp>
      <p:sp>
        <p:nvSpPr>
          <p:cNvPr id="4" name="Rectangle 3"/>
          <p:cNvSpPr/>
          <p:nvPr/>
        </p:nvSpPr>
        <p:spPr>
          <a:xfrm>
            <a:off x="1981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57956"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传统的特征提取</a:t>
            </a:r>
            <a:endParaRPr lang="zh-CN" altLang="en-US" dirty="0"/>
          </a:p>
        </p:txBody>
      </p:sp>
      <p:sp>
        <p:nvSpPr>
          <p:cNvPr id="3" name="Content Placeholder 2"/>
          <p:cNvSpPr>
            <a:spLocks noGrp="1"/>
          </p:cNvSpPr>
          <p:nvPr>
            <p:ph idx="1"/>
          </p:nvPr>
        </p:nvSpPr>
        <p:spPr/>
        <p:txBody>
          <a:bodyPr/>
          <a:lstStyle/>
          <a:p>
            <a:r>
              <a:rPr lang="zh-CN" altLang="en-US"/>
              <a:t>特征提取</a:t>
            </a:r>
            <a:endParaRPr lang="en-US" altLang="zh-CN"/>
          </a:p>
          <a:p>
            <a:pPr lvl="1"/>
            <a:r>
              <a:rPr lang="zh-CN" altLang="en-US"/>
              <a:t>线性投影（子空间）</a:t>
            </a:r>
            <a:endParaRPr lang="en-US" altLang="zh-CN"/>
          </a:p>
          <a:p>
            <a:pPr lvl="2"/>
            <a:r>
              <a:rPr lang="en-US" altLang="zh-CN"/>
              <a:t>PCA</a:t>
            </a:r>
            <a:r>
              <a:rPr lang="zh-CN" altLang="en-US"/>
              <a:t>、</a:t>
            </a:r>
            <a:r>
              <a:rPr lang="en-US" altLang="zh-CN"/>
              <a:t>LDA</a:t>
            </a:r>
          </a:p>
          <a:p>
            <a:pPr lvl="1"/>
            <a:r>
              <a:rPr lang="zh-CN" altLang="en-US"/>
              <a:t>非线性嵌入</a:t>
            </a:r>
            <a:endParaRPr lang="en-US" altLang="zh-CN"/>
          </a:p>
          <a:p>
            <a:pPr lvl="2"/>
            <a:r>
              <a:rPr lang="en-US" altLang="zh-CN"/>
              <a:t>LLE</a:t>
            </a:r>
            <a:r>
              <a:rPr lang="zh-CN" altLang="en-US"/>
              <a:t>、</a:t>
            </a:r>
            <a:r>
              <a:rPr lang="en-US" altLang="zh-CN"/>
              <a:t>Isomap</a:t>
            </a:r>
            <a:r>
              <a:rPr lang="zh-CN" altLang="en-US"/>
              <a:t>、谱方法</a:t>
            </a:r>
            <a:endParaRPr lang="en-US" altLang="zh-CN"/>
          </a:p>
          <a:p>
            <a:pPr lvl="1"/>
            <a:r>
              <a:rPr lang="zh-CN" altLang="en-US"/>
              <a:t>自编码器</a:t>
            </a:r>
            <a:endParaRPr lang="en-US" altLang="zh-CN"/>
          </a:p>
          <a:p>
            <a:pPr lvl="1"/>
            <a:endParaRPr lang="en-US" altLang="zh-CN"/>
          </a:p>
          <a:p>
            <a:r>
              <a:rPr lang="zh-CN" altLang="en-US"/>
              <a:t>特征提取</a:t>
            </a:r>
            <a:r>
              <a:rPr lang="en-US" altLang="zh-CN"/>
              <a:t>VS</a:t>
            </a:r>
            <a:r>
              <a:rPr lang="zh-CN" altLang="en-US"/>
              <a:t>表示学习</a:t>
            </a:r>
            <a:endParaRPr lang="en-US" altLang="zh-CN"/>
          </a:p>
          <a:p>
            <a:pPr lvl="1"/>
            <a:r>
              <a:rPr lang="zh-CN" altLang="en-US"/>
              <a:t>特征提取：基于任务或先验对去除无用特征</a:t>
            </a:r>
            <a:endParaRPr lang="en-US" altLang="zh-CN"/>
          </a:p>
          <a:p>
            <a:pPr lvl="1"/>
            <a:r>
              <a:rPr lang="zh-CN" altLang="en-US"/>
              <a:t>表示学习：通过深度模型学习高层语义特征</a:t>
            </a:r>
            <a:endParaRPr lang="en-US" altLang="zh-CN"/>
          </a:p>
          <a:p>
            <a:endParaRPr lang="en-US" altLang="zh-CN" dirty="0"/>
          </a:p>
        </p:txBody>
      </p:sp>
    </p:spTree>
    <p:custDataLst>
      <p:tags r:id="rId1"/>
    </p:custDataLst>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6428" y="3666310"/>
            <a:ext cx="8224372" cy="1344421"/>
          </a:xfrm>
          <a:prstGeom prst="rect">
            <a:avLst/>
          </a:prstGeom>
        </p:spPr>
      </p:pic>
    </p:spTree>
    <p:extLst>
      <p:ext uri="{BB962C8B-B14F-4D97-AF65-F5344CB8AC3E}">
        <p14:creationId xmlns:p14="http://schemas.microsoft.com/office/powerpoint/2010/main" val="400718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表示学习与深度学习</a:t>
            </a:r>
            <a:endParaRPr lang="zh-CN" altLang="en-US" dirty="0"/>
          </a:p>
        </p:txBody>
      </p:sp>
      <p:pic>
        <p:nvPicPr>
          <p:cNvPr id="6" name="Content Placeholder 3">
            <a:extLst>
              <a:ext uri="{FF2B5EF4-FFF2-40B4-BE49-F238E27FC236}">
                <a16:creationId xmlns:a16="http://schemas.microsoft.com/office/drawing/2014/main" id="{6A3E8091-5FA8-4B39-A29F-E83715E456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752600" y="1676400"/>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15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2" name="文本框 11"/>
          <p:cNvSpPr txBox="1"/>
          <p:nvPr/>
        </p:nvSpPr>
        <p:spPr>
          <a:xfrm>
            <a:off x="7988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8131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2209800" y="5633660"/>
                <a:ext cx="8382000" cy="404983"/>
              </a:xfrm>
              <a:prstGeom prst="rect">
                <a:avLst/>
              </a:prstGeom>
            </p:spPr>
            <p:txBody>
              <a:bodyPr wrap="square">
                <a:spAutoFit/>
              </a:bodyPr>
              <a:lstStyle/>
              <a:p>
                <a:pPr lvl="0"/>
                <a:r>
                  <a:rPr lang="zh-CN" altLang="en-US" dirty="0">
                    <a:solidFill>
                      <a:schemeClr val="tx1"/>
                    </a:solidFill>
                    <a:latin typeface="Cambria Math" panose="02040503050406030204" pitchFamily="18" charset="0"/>
                  </a:rPr>
                  <a:t>当</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oMath>
                </a14:m>
                <a:r>
                  <a:rPr lang="zh-CN" altLang="en-US" dirty="0">
                    <a:latin typeface="Cambria Math" panose="02040503050406030204" pitchFamily="18" charset="0"/>
                  </a:rPr>
                  <a:t>连续时，  比如</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𝜎</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𝑊</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en-US" altLang="zh-CN" i="1" baseline="30000">
                            <a:solidFill>
                              <a:schemeClr val="tx1"/>
                            </a:solidFill>
                            <a:latin typeface="Cambria Math" panose="02040503050406030204" pitchFamily="18" charset="0"/>
                            <a:ea typeface="Cambria Math" panose="02040503050406030204" pitchFamily="18" charset="0"/>
                          </a:rPr>
                          <m:t>−1</m:t>
                        </m:r>
                        <m:d>
                          <m:dPr>
                            <m:ctrlPr>
                              <a:rPr lang="pt-BR" altLang="zh-CN"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𝑥</m:t>
                            </m:r>
                          </m:e>
                        </m:d>
                      </m:e>
                    </m:d>
                  </m:oMath>
                </a14:m>
                <a:r>
                  <a:rPr lang="zh-CN" altLang="en-US" dirty="0">
                    <a:solidFill>
                      <a:schemeClr val="tx1"/>
                    </a:solidFill>
                    <a:latin typeface="Cambria Math" panose="02040503050406030204" pitchFamily="18" charset="0"/>
                    <a:ea typeface="Cambria Math" panose="02040503050406030204" pitchFamily="18" charset="0"/>
                  </a:rPr>
                  <a:t>，</a:t>
                </a:r>
                <a:r>
                  <a:rPr lang="zh-CN" altLang="en-US" dirty="0">
                    <a:latin typeface="Cambria Math" panose="02040503050406030204" pitchFamily="18" charset="0"/>
                  </a:rPr>
                  <a:t>这个复合函数称为</a:t>
                </a:r>
                <a:r>
                  <a:rPr lang="zh-CN" altLang="en-US" dirty="0">
                    <a:solidFill>
                      <a:srgbClr val="FF0000"/>
                    </a:solidFill>
                    <a:latin typeface="Cambria Math" panose="02040503050406030204" pitchFamily="18" charset="0"/>
                  </a:rPr>
                  <a:t>神经网络</a:t>
                </a:r>
                <a:r>
                  <a:rPr lang="zh-CN" altLang="en-US" dirty="0">
                    <a:solidFill>
                      <a:schemeClr val="tx1"/>
                    </a:solidFill>
                    <a:latin typeface="Cambria Math" panose="02040503050406030204" pitchFamily="18" charset="0"/>
                  </a:rPr>
                  <a:t>。</a:t>
                </a:r>
                <a:endParaRPr lang="en-US" altLang="zh-CN" dirty="0">
                  <a:solidFill>
                    <a:schemeClr val="tx1"/>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209800" y="5633660"/>
                <a:ext cx="8382000" cy="404983"/>
              </a:xfrm>
              <a:prstGeom prst="rect">
                <a:avLst/>
              </a:prstGeom>
              <a:blipFill>
                <a:blip r:embed="rId13"/>
                <a:stretch>
                  <a:fillRect l="-655" t="-7463" b="-20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62400" y="5105400"/>
                <a:ext cx="3675814" cy="369332"/>
              </a:xfrm>
              <a:prstGeom prst="rect">
                <a:avLst/>
              </a:prstGeom>
            </p:spPr>
            <p:txBody>
              <a:bodyPr wrap="none">
                <a:spAutoFit/>
              </a:bodyPr>
              <a:lstStyle/>
              <a:p>
                <a:pPr lvl="0"/>
                <a14:m>
                  <m:oMath xmlns:m="http://schemas.openxmlformats.org/officeDocument/2006/math">
                    <m:r>
                      <a:rPr lang="pt-BR" altLang="zh-CN" smtClean="0">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zh-CN" altLang="en-US" i="1">
                        <a:solidFill>
                          <a:schemeClr val="tx1"/>
                        </a:solidFill>
                        <a:latin typeface="Cambria Math" panose="02040503050406030204" pitchFamily="18" charset="0"/>
                        <a:ea typeface="Cambria Math" panose="02040503050406030204" pitchFamily="18" charset="0"/>
                      </a:rPr>
                      <m:t>为</m:t>
                    </m:r>
                  </m:oMath>
                </a14:m>
                <a:r>
                  <a:rPr lang="zh-CN" altLang="en-US" dirty="0">
                    <a:solidFill>
                      <a:schemeClr val="tx1"/>
                    </a:solidFill>
                    <a:latin typeface="Cambria Math" panose="02040503050406030204" pitchFamily="18" charset="0"/>
                  </a:rPr>
                  <a:t>非线性函数，不一定连续。</a:t>
                </a:r>
                <a:endParaRPr lang="en-US" altLang="zh-CN" dirty="0">
                  <a:solidFill>
                    <a:schemeClr val="tx1"/>
                  </a:solidFill>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962400" y="5105400"/>
                <a:ext cx="3675814" cy="369332"/>
              </a:xfrm>
              <a:prstGeom prst="rect">
                <a:avLst/>
              </a:prstGeom>
              <a:blipFill>
                <a:blip r:embed="rId14"/>
                <a:stretch>
                  <a:fillRect l="-498" t="-8333" r="-829" b="-2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神经网络</a:t>
            </a:r>
            <a:endParaRPr lang="zh-CN" altLang="en-US" dirty="0"/>
          </a:p>
        </p:txBody>
      </p:sp>
    </p:spTree>
    <p:extLst>
      <p:ext uri="{BB962C8B-B14F-4D97-AF65-F5344CB8AC3E}">
        <p14:creationId xmlns:p14="http://schemas.microsoft.com/office/powerpoint/2010/main" val="1754476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a:extLst>
              <a:ext uri="{FF2B5EF4-FFF2-40B4-BE49-F238E27FC236}">
                <a16:creationId xmlns:a16="http://schemas.microsoft.com/office/drawing/2014/main" id="{73B37488-B6E9-4A01-AD14-118072C503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2018414" y="1235407"/>
            <a:ext cx="76612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生物神经元</a:t>
            </a:r>
            <a:endParaRPr lang="zh-CN" altLang="en-US" dirty="0"/>
          </a:p>
        </p:txBody>
      </p:sp>
      <p:sp>
        <p:nvSpPr>
          <p:cNvPr id="5" name="矩形 4"/>
          <p:cNvSpPr/>
          <p:nvPr/>
        </p:nvSpPr>
        <p:spPr>
          <a:xfrm>
            <a:off x="6096000" y="4495801"/>
            <a:ext cx="4114800" cy="954107"/>
          </a:xfrm>
          <a:prstGeom prst="rect">
            <a:avLst/>
          </a:prstGeom>
        </p:spPr>
        <p:txBody>
          <a:bodyPr wrap="square">
            <a:spAutoFit/>
          </a:bodyPr>
          <a:lstStyle/>
          <a:p>
            <a:r>
              <a:rPr lang="zh-CN" altLang="en-US" sz="2800" dirty="0">
                <a:solidFill>
                  <a:srgbClr val="FF0000"/>
                </a:solidFill>
              </a:rPr>
              <a:t>单个神经细胞只有两种状态：兴奋和抑制</a:t>
            </a:r>
          </a:p>
        </p:txBody>
      </p:sp>
      <p:sp>
        <p:nvSpPr>
          <p:cNvPr id="8" name="矩形 7"/>
          <p:cNvSpPr/>
          <p:nvPr/>
        </p:nvSpPr>
        <p:spPr>
          <a:xfrm>
            <a:off x="7772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4953000" y="512782"/>
            <a:ext cx="2416046" cy="369332"/>
          </a:xfrm>
          <a:prstGeom prst="rect">
            <a:avLst/>
          </a:prstGeom>
        </p:spPr>
        <p:txBody>
          <a:bodyPr wrap="none">
            <a:spAutoFit/>
          </a:bodyPr>
          <a:lstStyle/>
          <a:p>
            <a:r>
              <a:rPr lang="zh-CN" altLang="en-US" dirty="0"/>
              <a:t>人脑有860亿个神经元</a:t>
            </a:r>
          </a:p>
        </p:txBody>
      </p:sp>
    </p:spTree>
    <p:extLst>
      <p:ext uri="{BB962C8B-B14F-4D97-AF65-F5344CB8AC3E}">
        <p14:creationId xmlns:p14="http://schemas.microsoft.com/office/powerpoint/2010/main" val="156446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神经网络如何学习？</a:t>
            </a:r>
            <a:endParaRPr lang="zh-CN" altLang="en-US" dirty="0"/>
          </a:p>
        </p:txBody>
      </p:sp>
      <p:sp>
        <p:nvSpPr>
          <p:cNvPr id="3" name="内容占位符 2"/>
          <p:cNvSpPr>
            <a:spLocks noGrp="1"/>
          </p:cNvSpPr>
          <p:nvPr>
            <p:ph idx="1"/>
          </p:nvPr>
        </p:nvSpPr>
        <p:spPr/>
        <p:txBody>
          <a:bodyPr/>
          <a:lstStyle/>
          <a:p>
            <a:r>
              <a:rPr lang="zh-CN" altLang="en-US" dirty="0"/>
              <a:t>赫布法则</a:t>
            </a:r>
            <a:r>
              <a:rPr lang="en-US" altLang="zh-CN" dirty="0"/>
              <a:t> Hebb's Rule</a:t>
            </a:r>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p:txBody>
      </p:sp>
      <p:sp>
        <p:nvSpPr>
          <p:cNvPr id="5" name="矩形 4"/>
          <p:cNvSpPr/>
          <p:nvPr/>
        </p:nvSpPr>
        <p:spPr>
          <a:xfrm>
            <a:off x="838200" y="4495800"/>
            <a:ext cx="10820400" cy="1569660"/>
          </a:xfrm>
          <a:prstGeom prst="rect">
            <a:avLst/>
          </a:prstGeom>
        </p:spPr>
        <p:txBody>
          <a:bodyPr wrap="square">
            <a:spAutoFit/>
          </a:bodyPr>
          <a:lstStyle/>
          <a:p>
            <a:pPr marL="285750" indent="-285750">
              <a:buFont typeface="Wingdings" panose="05000000000000000000" pitchFamily="2" charset="2"/>
              <a:buChar char="Ø"/>
            </a:pPr>
            <a:r>
              <a:rPr lang="zh-CN" altLang="en-US" sz="2400" dirty="0"/>
              <a:t>人脑有两种记忆：</a:t>
            </a:r>
            <a:r>
              <a:rPr lang="zh-CN" altLang="en-US" sz="2400" dirty="0">
                <a:solidFill>
                  <a:srgbClr val="FF0000"/>
                </a:solidFill>
              </a:rPr>
              <a:t>长期记忆</a:t>
            </a:r>
            <a:r>
              <a:rPr lang="zh-CN" altLang="en-US" sz="2400" dirty="0"/>
              <a:t>和</a:t>
            </a:r>
            <a:r>
              <a:rPr lang="zh-CN" altLang="en-US" sz="2400" dirty="0">
                <a:solidFill>
                  <a:srgbClr val="FF0000"/>
                </a:solidFill>
              </a:rPr>
              <a:t>短期记忆</a:t>
            </a:r>
            <a:r>
              <a:rPr lang="zh-CN" altLang="en-US" sz="2400" dirty="0"/>
              <a:t>。短期记忆持续时间不超过一分钟。如果一个经验重复足够的次数，此经验就可储存在长期记忆中。</a:t>
            </a:r>
            <a:endParaRPr lang="en-US" altLang="zh-CN" sz="2400" dirty="0"/>
          </a:p>
          <a:p>
            <a:pPr marL="285750" indent="-285750">
              <a:buFont typeface="Wingdings" panose="05000000000000000000" pitchFamily="2" charset="2"/>
              <a:buChar char="Ø"/>
            </a:pPr>
            <a:r>
              <a:rPr lang="zh-CN" altLang="en-US" sz="2400" dirty="0"/>
              <a:t>短期记忆转化为长期记忆的过程就称为</a:t>
            </a:r>
            <a:r>
              <a:rPr lang="zh-CN" altLang="en-US" sz="2400" dirty="0">
                <a:solidFill>
                  <a:srgbClr val="FF0000"/>
                </a:solidFill>
              </a:rPr>
              <a:t>凝固作用</a:t>
            </a:r>
            <a:r>
              <a:rPr lang="zh-CN" altLang="en-US" sz="2400" dirty="0"/>
              <a:t>。</a:t>
            </a:r>
            <a:endParaRPr lang="en-US" altLang="zh-CN" sz="2400" dirty="0"/>
          </a:p>
          <a:p>
            <a:pPr marL="285750" indent="-285750">
              <a:buFont typeface="Wingdings" panose="05000000000000000000" pitchFamily="2" charset="2"/>
              <a:buChar char="Ø"/>
            </a:pPr>
            <a:r>
              <a:rPr lang="zh-CN" altLang="en-US" sz="2400" dirty="0"/>
              <a:t>人脑中的海马区为大脑结构凝固作用的核心区域。</a:t>
            </a:r>
          </a:p>
        </p:txBody>
      </p:sp>
      <p:sp>
        <p:nvSpPr>
          <p:cNvPr id="7" name="矩形 6">
            <a:extLst>
              <a:ext uri="{FF2B5EF4-FFF2-40B4-BE49-F238E27FC236}">
                <a16:creationId xmlns:a16="http://schemas.microsoft.com/office/drawing/2014/main" id="{78F218EB-4129-4536-9BC4-9D94051B70EB}"/>
              </a:ext>
            </a:extLst>
          </p:cNvPr>
          <p:cNvSpPr/>
          <p:nvPr/>
        </p:nvSpPr>
        <p:spPr>
          <a:xfrm>
            <a:off x="5181600" y="3429000"/>
            <a:ext cx="6096000" cy="646331"/>
          </a:xfrm>
          <a:prstGeom prst="rect">
            <a:avLst/>
          </a:prstGeom>
        </p:spPr>
        <p:txBody>
          <a:bodyPr>
            <a:spAutoFit/>
          </a:bodyPr>
          <a:lstStyle/>
          <a:p>
            <a:pPr marL="205978"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978"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Tree>
    <p:custDataLst>
      <p:tags r:id="rId1"/>
    </p:custDataLst>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概述</a:t>
            </a:r>
            <a:endParaRPr lang="en-US" altLang="zh-CN"/>
          </a:p>
          <a:p>
            <a:pPr lvl="1"/>
            <a:r>
              <a:rPr lang="zh-CN" altLang="en-US"/>
              <a:t>机器学习概述</a:t>
            </a:r>
          </a:p>
          <a:p>
            <a:pPr lvl="1"/>
            <a:r>
              <a:rPr lang="zh-CN" altLang="en-US"/>
              <a:t>线性模型</a:t>
            </a:r>
          </a:p>
          <a:p>
            <a:r>
              <a:rPr lang="zh-CN" altLang="en-US"/>
              <a:t>基础网络模型</a:t>
            </a:r>
            <a:endParaRPr lang="en-US" altLang="zh-CN"/>
          </a:p>
          <a:p>
            <a:pPr lvl="1"/>
            <a:r>
              <a:rPr lang="zh-CN" altLang="en-US"/>
              <a:t>前馈神经网络</a:t>
            </a:r>
          </a:p>
          <a:p>
            <a:pPr lvl="1"/>
            <a:r>
              <a:rPr lang="zh-CN" altLang="en-US"/>
              <a:t>卷积神经网络</a:t>
            </a:r>
          </a:p>
          <a:p>
            <a:pPr lvl="1"/>
            <a:r>
              <a:rPr lang="zh-CN" altLang="en-US"/>
              <a:t>循环神经网络</a:t>
            </a:r>
          </a:p>
          <a:p>
            <a:pPr lvl="1"/>
            <a:r>
              <a:rPr lang="zh-CN" altLang="en-US"/>
              <a:t>网络优化与正则化</a:t>
            </a:r>
          </a:p>
          <a:p>
            <a:pPr lvl="1"/>
            <a:r>
              <a:rPr lang="zh-CN" altLang="en-US"/>
              <a:t>记忆与注意力机制</a:t>
            </a:r>
          </a:p>
          <a:p>
            <a:pPr lvl="1"/>
            <a:r>
              <a:rPr lang="zh-CN" altLang="en-US"/>
              <a:t>无监督学习</a:t>
            </a:r>
          </a:p>
          <a:p>
            <a:pPr lvl="1"/>
            <a:endParaRPr lang="en-US" altLang="zh-CN"/>
          </a:p>
          <a:p>
            <a:pPr lvl="1"/>
            <a:endParaRPr lang="en-US" altLang="zh-CN" dirty="0"/>
          </a:p>
        </p:txBody>
      </p:sp>
      <p:sp>
        <p:nvSpPr>
          <p:cNvPr id="4" name="内容占位符 3"/>
          <p:cNvSpPr>
            <a:spLocks noGrp="1"/>
          </p:cNvSpPr>
          <p:nvPr>
            <p:ph idx="4294967295"/>
          </p:nvPr>
        </p:nvSpPr>
        <p:spPr>
          <a:xfrm>
            <a:off x="6248400" y="1066800"/>
            <a:ext cx="5334000" cy="5181598"/>
          </a:xfrm>
        </p:spPr>
        <p:txBody>
          <a:bodyPr/>
          <a:lstStyle/>
          <a:p>
            <a:r>
              <a:rPr lang="zh-CN" altLang="en-US"/>
              <a:t>进阶模型</a:t>
            </a:r>
          </a:p>
          <a:p>
            <a:pPr lvl="1"/>
            <a:r>
              <a:rPr lang="zh-CN" altLang="en-US"/>
              <a:t>概率图模型</a:t>
            </a:r>
          </a:p>
          <a:p>
            <a:pPr lvl="1"/>
            <a:r>
              <a:rPr lang="zh-CN" altLang="en-US"/>
              <a:t>玻尔兹曼机</a:t>
            </a:r>
          </a:p>
          <a:p>
            <a:pPr lvl="1"/>
            <a:r>
              <a:rPr lang="zh-CN" altLang="en-US"/>
              <a:t>深度信念网络</a:t>
            </a:r>
          </a:p>
          <a:p>
            <a:pPr lvl="1"/>
            <a:r>
              <a:rPr lang="zh-CN" altLang="en-US"/>
              <a:t>深度生成模型</a:t>
            </a:r>
          </a:p>
          <a:p>
            <a:pPr lvl="1"/>
            <a:r>
              <a:rPr lang="zh-CN" altLang="en-US"/>
              <a:t>深度强化学习</a:t>
            </a:r>
          </a:p>
          <a:p>
            <a:pPr lvl="1"/>
            <a:r>
              <a:rPr lang="zh-CN" altLang="en-US"/>
              <a:t>序列生成模型</a:t>
            </a:r>
          </a:p>
          <a:p>
            <a:pPr lvl="1"/>
            <a:endParaRPr lang="en-US" altLang="zh-CN" dirty="0"/>
          </a:p>
        </p:txBody>
      </p:sp>
      <p:sp>
        <p:nvSpPr>
          <p:cNvPr id="2" name="标题 1"/>
          <p:cNvSpPr>
            <a:spLocks noGrp="1"/>
          </p:cNvSpPr>
          <p:nvPr>
            <p:ph type="title"/>
          </p:nvPr>
        </p:nvSpPr>
        <p:spPr/>
        <p:txBody>
          <a:bodyPr/>
          <a:lstStyle/>
          <a:p>
            <a:r>
              <a:rPr lang="zh-CN" altLang="en-US"/>
              <a:t>课程大纲</a:t>
            </a:r>
            <a:endParaRPr lang="zh-CN" altLang="en-US" dirty="0"/>
          </a:p>
        </p:txBody>
      </p:sp>
    </p:spTree>
    <p:extLst>
      <p:ext uri="{BB962C8B-B14F-4D97-AF65-F5344CB8AC3E}">
        <p14:creationId xmlns:p14="http://schemas.microsoft.com/office/powerpoint/2010/main" val="2408218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屏幕剪辑">
            <a:extLst>
              <a:ext uri="{FF2B5EF4-FFF2-40B4-BE49-F238E27FC236}">
                <a16:creationId xmlns:a16="http://schemas.microsoft.com/office/drawing/2014/main" id="{71005EA0-BB97-4382-9518-CF6D856607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819400" y="2819400"/>
            <a:ext cx="4608513"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人工神经元</a:t>
            </a:r>
          </a:p>
        </p:txBody>
      </p:sp>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6601" y="1447801"/>
            <a:ext cx="2693763" cy="2041117"/>
          </a:xfrm>
          <a:prstGeom prst="rect">
            <a:avLst/>
          </a:prstGeom>
        </p:spPr>
      </p:pic>
      <p:cxnSp>
        <p:nvCxnSpPr>
          <p:cNvPr id="6" name="直接箭头连接符 5"/>
          <p:cNvCxnSpPr/>
          <p:nvPr/>
        </p:nvCxnSpPr>
        <p:spPr>
          <a:xfrm flipV="1">
            <a:off x="6172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456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p>
          <a:p>
            <a:r>
              <a:rPr lang="zh-CN" altLang="en-US"/>
              <a:t>网络的拓扑结构</a:t>
            </a:r>
            <a:endParaRPr lang="en-US" altLang="zh-CN"/>
          </a:p>
          <a:p>
            <a:pPr lvl="1"/>
            <a:r>
              <a:rPr lang="zh-CN" altLang="en-US"/>
              <a:t>不同神经元之间的连接关系。</a:t>
            </a:r>
          </a:p>
          <a:p>
            <a:r>
              <a:rPr lang="zh-CN" altLang="en-US"/>
              <a:t>学习算法</a:t>
            </a:r>
            <a:endParaRPr lang="en-US" altLang="zh-CN"/>
          </a:p>
          <a:p>
            <a:pPr lvl="1"/>
            <a:r>
              <a:rPr lang="zh-CN" altLang="en-US"/>
              <a:t>通过训练数据来学习神经网络的参数。</a:t>
            </a:r>
            <a:endParaRPr lang="zh-CN" altLang="en-US" dirty="0"/>
          </a:p>
        </p:txBody>
      </p:sp>
    </p:spTree>
    <p:extLst>
      <p:ext uri="{BB962C8B-B14F-4D97-AF65-F5344CB8AC3E}">
        <p14:creationId xmlns:p14="http://schemas.microsoft.com/office/powerpoint/2010/main" val="1441844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en-US" altLang="zh-CN"/>
          </a:p>
          <a:p>
            <a:pPr lvl="1"/>
            <a:r>
              <a:rPr lang="zh-CN" altLang="en-US"/>
              <a:t>虽然这里将 神经网络结构大体上分为三种类型，但是大多数网络都是复合型结构，即一个神经网络中包括多种网络结构。</a:t>
            </a:r>
          </a:p>
          <a:p>
            <a:endParaRPr lang="zh-CN" altLang="en-US" dirty="0"/>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29000"/>
            <a:ext cx="7952016" cy="2581101"/>
          </a:xfrm>
          <a:prstGeom prst="rect">
            <a:avLst/>
          </a:prstGeom>
        </p:spPr>
      </p:pic>
    </p:spTree>
    <p:extLst>
      <p:ext uri="{BB962C8B-B14F-4D97-AF65-F5344CB8AC3E}">
        <p14:creationId xmlns:p14="http://schemas.microsoft.com/office/powerpoint/2010/main" val="601965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xmlns:a14="http://schemas.microsoft.com/office/drawing/2010/main">
        <mc:Choice Requires="a14">
          <p:sp>
            <p:nvSpPr>
              <p:cNvPr id="5" name="矩形 4"/>
              <p:cNvSpPr/>
              <p:nvPr/>
            </p:nvSpPr>
            <p:spPr>
              <a:xfrm>
                <a:off x="3588276" y="1278777"/>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588276" y="1278777"/>
                <a:ext cx="3690177"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194462" y="1999328"/>
                <a:ext cx="2245551"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smtClean="0">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194462" y="1999328"/>
                <a:ext cx="2245551" cy="404983"/>
              </a:xfrm>
              <a:prstGeom prst="rect">
                <a:avLst/>
              </a:prstGeom>
              <a:blipFill>
                <a:blip r:embed="rId4"/>
                <a:stretch>
                  <a:fillRect b="-9091"/>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5600" y="2830403"/>
            <a:ext cx="5676714" cy="3246574"/>
          </a:xfrm>
          <a:prstGeom prst="rect">
            <a:avLst/>
          </a:prstGeom>
        </p:spPr>
      </p:pic>
    </p:spTree>
    <p:custDataLst>
      <p:tags r:id="rId1"/>
    </p:custDataLst>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idx="1"/>
          </p:nvPr>
        </p:nvSpPr>
        <p:spPr/>
        <p:txBody>
          <a:bodyPr/>
          <a:lstStyle/>
          <a:p>
            <a:r>
              <a:rPr lang="zh-CN" altLang="en-US" dirty="0"/>
              <a:t>偏导数</a:t>
            </a:r>
          </a:p>
          <a:p>
            <a:pPr marL="0" indent="0" eaLnBrk="1" fontAlgn="auto" hangingPunct="1">
              <a:spcBef>
                <a:spcPts val="0"/>
              </a:spcBef>
              <a:spcAft>
                <a:spcPts val="0"/>
              </a:spcAft>
              <a:buClrTx/>
              <a:buSz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1000" y="1524001"/>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4207330" y="4775783"/>
                <a:ext cx="3154582"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207330" y="4775783"/>
                <a:ext cx="3154582" cy="629852"/>
              </a:xfrm>
              <a:prstGeom prst="rect">
                <a:avLst/>
              </a:prstGeom>
              <a:blipFill>
                <a:blip r:embed="rId4"/>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3124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p>
        </p:txBody>
      </p:sp>
    </p:spTree>
    <p:custDataLst>
      <p:tags r:id="rId1"/>
    </p:custDataLst>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神经网络的发展大致经过五个阶段。</a:t>
            </a:r>
            <a:endParaRPr lang="en-US" altLang="zh-CN" dirty="0"/>
          </a:p>
          <a:p>
            <a:r>
              <a:rPr lang="zh-CN" altLang="en-US" dirty="0"/>
              <a:t>第一阶段：模型提出</a:t>
            </a:r>
            <a:endParaRPr lang="en-US" altLang="zh-CN" dirty="0"/>
          </a:p>
          <a:p>
            <a:pPr lvl="1"/>
            <a:r>
              <a:rPr lang="zh-CN" altLang="en-US" dirty="0"/>
              <a:t>在</a:t>
            </a:r>
            <a:r>
              <a:rPr lang="en-US" altLang="zh-CN" dirty="0"/>
              <a:t>1943</a:t>
            </a:r>
            <a:r>
              <a:rPr lang="zh-CN" altLang="en-US" dirty="0"/>
              <a:t>年，心理学家</a:t>
            </a:r>
            <a:r>
              <a:rPr lang="en-US" altLang="zh-CN" dirty="0"/>
              <a:t>Warren McCulloch</a:t>
            </a:r>
            <a:r>
              <a:rPr lang="zh-CN" altLang="en-US" dirty="0"/>
              <a:t>和数学家</a:t>
            </a:r>
            <a:r>
              <a:rPr lang="en-US" altLang="zh-CN" dirty="0"/>
              <a:t>Walter Pitts</a:t>
            </a:r>
            <a:r>
              <a:rPr lang="zh-CN" altLang="en-US" dirty="0"/>
              <a:t>和最早描述了一种理想化的人工神经网络，并构建了一种基于简单逻辑运算的计算机制。他们提出的神经网络模型称为</a:t>
            </a:r>
            <a:r>
              <a:rPr lang="en-US" altLang="zh-CN" dirty="0"/>
              <a:t>MP</a:t>
            </a:r>
            <a:r>
              <a:rPr lang="zh-CN" altLang="en-US" dirty="0"/>
              <a:t>模型。</a:t>
            </a:r>
            <a:endParaRPr lang="en-US" altLang="zh-CN" dirty="0"/>
          </a:p>
          <a:p>
            <a:pPr lvl="1"/>
            <a:r>
              <a:rPr lang="zh-CN" altLang="en-US" dirty="0"/>
              <a:t>阿兰</a:t>
            </a:r>
            <a:r>
              <a:rPr lang="en-US" altLang="zh-CN" dirty="0"/>
              <a:t>·</a:t>
            </a:r>
            <a:r>
              <a:rPr lang="zh-CN" altLang="en-US" dirty="0"/>
              <a:t>图灵在</a:t>
            </a:r>
            <a:r>
              <a:rPr lang="en-US" altLang="zh-CN" dirty="0"/>
              <a:t>1948</a:t>
            </a:r>
            <a:r>
              <a:rPr lang="zh-CN" altLang="en-US" dirty="0"/>
              <a:t>年的论文中描述了一种“</a:t>
            </a:r>
            <a:r>
              <a:rPr lang="en-US" altLang="zh-CN" dirty="0"/>
              <a:t>B</a:t>
            </a:r>
            <a:r>
              <a:rPr lang="zh-CN" altLang="en-US" dirty="0"/>
              <a:t>型图灵机”。</a:t>
            </a:r>
            <a:r>
              <a:rPr lang="en-US" altLang="zh-CN" dirty="0"/>
              <a:t>(</a:t>
            </a:r>
            <a:r>
              <a:rPr lang="zh-CN" altLang="en-US" dirty="0"/>
              <a:t>赫布型学习</a:t>
            </a:r>
            <a:r>
              <a:rPr lang="en-US" altLang="zh-CN" dirty="0"/>
              <a:t>)</a:t>
            </a:r>
          </a:p>
          <a:p>
            <a:pPr lvl="1"/>
            <a:r>
              <a:rPr lang="en-US" altLang="zh-CN" dirty="0"/>
              <a:t>1951</a:t>
            </a:r>
            <a:r>
              <a:rPr lang="zh-CN" altLang="en-US" dirty="0"/>
              <a:t>年，</a:t>
            </a:r>
            <a:r>
              <a:rPr lang="en-US" altLang="zh-CN" dirty="0"/>
              <a:t>McCulloch</a:t>
            </a:r>
            <a:r>
              <a:rPr lang="zh-CN" altLang="en-US" dirty="0"/>
              <a:t>和</a:t>
            </a:r>
            <a:r>
              <a:rPr lang="en-US" altLang="zh-CN" dirty="0"/>
              <a:t>Pitts</a:t>
            </a:r>
            <a:r>
              <a:rPr lang="zh-CN" altLang="en-US" dirty="0"/>
              <a:t>的学生</a:t>
            </a:r>
            <a:r>
              <a:rPr lang="en-US" altLang="zh-CN" dirty="0"/>
              <a:t>Marvin Minsky</a:t>
            </a:r>
            <a:r>
              <a:rPr lang="zh-CN" altLang="en-US" dirty="0"/>
              <a:t>建造了第一台神经网络机，称为</a:t>
            </a:r>
            <a:r>
              <a:rPr lang="en-US" altLang="zh-CN" dirty="0"/>
              <a:t>SNARC</a:t>
            </a:r>
            <a:r>
              <a:rPr lang="zh-CN" altLang="en-US" dirty="0"/>
              <a:t>。</a:t>
            </a:r>
            <a:endParaRPr lang="en-US" altLang="zh-CN" dirty="0"/>
          </a:p>
          <a:p>
            <a:pPr lvl="1"/>
            <a:r>
              <a:rPr lang="en-US" altLang="zh-CN" dirty="0"/>
              <a:t>Rosenblatt [1958]</a:t>
            </a:r>
            <a:r>
              <a:rPr lang="zh-CN" altLang="en-US" dirty="0"/>
              <a:t>最早提出可以模拟人类感知能力的神经网络模型，并称之为</a:t>
            </a:r>
            <a:r>
              <a:rPr lang="zh-CN" altLang="en-US" dirty="0">
                <a:solidFill>
                  <a:srgbClr val="FF0000"/>
                </a:solidFill>
              </a:rPr>
              <a:t>感知器</a:t>
            </a:r>
            <a:r>
              <a:rPr lang="zh-CN" altLang="en-US" dirty="0"/>
              <a:t>（</a:t>
            </a:r>
            <a:r>
              <a:rPr lang="en-US" altLang="zh-CN" dirty="0"/>
              <a:t>Perceptron</a:t>
            </a:r>
            <a:r>
              <a:rPr lang="zh-CN" altLang="en-US" dirty="0"/>
              <a:t>），并提出了一种接近于人类学习过程（迭代、试错）的学习算法。</a:t>
            </a:r>
          </a:p>
        </p:txBody>
      </p:sp>
    </p:spTree>
    <p:extLst>
      <p:ext uri="{BB962C8B-B14F-4D97-AF65-F5344CB8AC3E}">
        <p14:creationId xmlns:p14="http://schemas.microsoft.com/office/powerpoint/2010/main" val="177411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第二阶段：冰河期</a:t>
            </a:r>
            <a:endParaRPr lang="en-US" altLang="zh-CN" dirty="0"/>
          </a:p>
          <a:p>
            <a:pPr lvl="1"/>
            <a:r>
              <a:rPr lang="en-US" altLang="zh-CN" dirty="0"/>
              <a:t>1969</a:t>
            </a:r>
            <a:r>
              <a:rPr lang="zh-CN" altLang="en-US" dirty="0"/>
              <a:t>年，</a:t>
            </a:r>
            <a:r>
              <a:rPr lang="en-US" altLang="zh-CN" dirty="0"/>
              <a:t>Marvin Minsky</a:t>
            </a:r>
            <a:r>
              <a:rPr lang="zh-CN" altLang="en-US" dirty="0"/>
              <a:t>出版</a:t>
            </a:r>
            <a:r>
              <a:rPr lang="en-US" altLang="zh-CN" dirty="0"/>
              <a:t>《</a:t>
            </a:r>
            <a:r>
              <a:rPr lang="zh-CN" altLang="en-US" dirty="0"/>
              <a:t>感知器</a:t>
            </a:r>
            <a:r>
              <a:rPr lang="en-US" altLang="zh-CN" dirty="0"/>
              <a:t>》</a:t>
            </a:r>
            <a:r>
              <a:rPr lang="zh-CN" altLang="en-US" dirty="0"/>
              <a:t>一书，书中论断直接将神经网络打入冷宫，导致神经网络十多年的“冰河期”。他们发现了神经网络的两个关键问题：</a:t>
            </a:r>
            <a:endParaRPr lang="en-US" altLang="zh-CN" dirty="0"/>
          </a:p>
          <a:p>
            <a:pPr lvl="2"/>
            <a:r>
              <a:rPr lang="en-US" altLang="zh-CN" dirty="0"/>
              <a:t>1</a:t>
            </a:r>
            <a:r>
              <a:rPr lang="zh-CN" altLang="en-US" dirty="0"/>
              <a:t>）基本感知器无法处理异或回路。</a:t>
            </a:r>
            <a:endParaRPr lang="en-US" altLang="zh-CN" dirty="0"/>
          </a:p>
          <a:p>
            <a:pPr lvl="2"/>
            <a:r>
              <a:rPr lang="en-US" altLang="zh-CN" dirty="0"/>
              <a:t>2</a:t>
            </a:r>
            <a:r>
              <a:rPr lang="zh-CN" altLang="en-US" dirty="0"/>
              <a:t>）电脑没有足够的能力来处理大型神经网络所需要的很长的计算时间。</a:t>
            </a:r>
            <a:endParaRPr lang="en-US" altLang="zh-CN" dirty="0"/>
          </a:p>
          <a:p>
            <a:pPr lvl="1"/>
            <a:r>
              <a:rPr lang="en-US" altLang="zh-CN" dirty="0"/>
              <a:t>1974</a:t>
            </a:r>
            <a:r>
              <a:rPr lang="zh-CN" altLang="en-US" dirty="0"/>
              <a:t>年，哈佛大学的</a:t>
            </a:r>
            <a:r>
              <a:rPr lang="en-US" altLang="zh-CN" dirty="0"/>
              <a:t>Paul </a:t>
            </a:r>
            <a:r>
              <a:rPr lang="en-US" altLang="zh-CN" dirty="0" err="1"/>
              <a:t>Webos</a:t>
            </a:r>
            <a:r>
              <a:rPr lang="zh-CN" altLang="en-US" dirty="0"/>
              <a:t>发明反向传播算法，但当时未受到应有的重视。</a:t>
            </a:r>
            <a:endParaRPr lang="en-US" altLang="zh-CN" dirty="0"/>
          </a:p>
          <a:p>
            <a:pPr lvl="1"/>
            <a:r>
              <a:rPr lang="en-US" altLang="zh-CN" dirty="0"/>
              <a:t>1980</a:t>
            </a:r>
            <a:r>
              <a:rPr lang="zh-CN" altLang="en-US" dirty="0"/>
              <a:t>年，</a:t>
            </a:r>
            <a:r>
              <a:rPr lang="en-US" altLang="zh-CN" dirty="0" err="1"/>
              <a:t>Kunihiko</a:t>
            </a:r>
            <a:r>
              <a:rPr lang="en-US" altLang="zh-CN" dirty="0"/>
              <a:t> Fukushima</a:t>
            </a:r>
            <a:r>
              <a:rPr lang="zh-CN" altLang="en-US" dirty="0"/>
              <a:t>（福岛邦彦）提出了一种带卷积和子采样操作的多层神经网络：新知机（</a:t>
            </a:r>
            <a:r>
              <a:rPr lang="en-US" altLang="zh-CN" dirty="0" err="1"/>
              <a:t>Neocognitron</a:t>
            </a:r>
            <a:r>
              <a:rPr lang="zh-CN" altLang="en-US" dirty="0"/>
              <a:t>）</a:t>
            </a:r>
          </a:p>
        </p:txBody>
      </p:sp>
    </p:spTree>
    <p:extLst>
      <p:ext uri="{BB962C8B-B14F-4D97-AF65-F5344CB8AC3E}">
        <p14:creationId xmlns:p14="http://schemas.microsoft.com/office/powerpoint/2010/main" val="4123117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第三阶段：反向传播算法引起的复兴</a:t>
            </a:r>
            <a:endParaRPr lang="en-US" altLang="zh-CN" dirty="0"/>
          </a:p>
          <a:p>
            <a:pPr lvl="1"/>
            <a:r>
              <a:rPr lang="en-US" altLang="zh-CN" dirty="0"/>
              <a:t>1983</a:t>
            </a:r>
            <a:r>
              <a:rPr lang="zh-CN" altLang="en-US" dirty="0"/>
              <a:t>年，物理学家</a:t>
            </a:r>
            <a:r>
              <a:rPr lang="en-US" altLang="zh-CN" dirty="0"/>
              <a:t>John Hopfield</a:t>
            </a:r>
            <a:r>
              <a:rPr lang="zh-CN" altLang="en-US" dirty="0"/>
              <a:t>对神经网络引入能量函数的概念，并提出了用于联想记忆和优化计算的网络（称为</a:t>
            </a:r>
            <a:r>
              <a:rPr lang="en-US" altLang="zh-CN" dirty="0"/>
              <a:t>Hopfield</a:t>
            </a:r>
            <a:r>
              <a:rPr lang="zh-CN" altLang="en-US" dirty="0"/>
              <a:t>网络），在旅行商问题上获得当时最好结果，引起轰动。</a:t>
            </a:r>
            <a:endParaRPr lang="en-US" altLang="zh-CN" dirty="0"/>
          </a:p>
          <a:p>
            <a:pPr lvl="1"/>
            <a:r>
              <a:rPr lang="en-US" altLang="zh-CN" dirty="0"/>
              <a:t>1984</a:t>
            </a:r>
            <a:r>
              <a:rPr lang="zh-CN" altLang="en-US" dirty="0"/>
              <a:t>年，</a:t>
            </a:r>
            <a:r>
              <a:rPr lang="en-US" altLang="zh-CN" dirty="0"/>
              <a:t>Geoffrey Hinton</a:t>
            </a:r>
            <a:r>
              <a:rPr lang="zh-CN" altLang="en-US" dirty="0"/>
              <a:t>提出一种随机化版本的</a:t>
            </a:r>
            <a:r>
              <a:rPr lang="en-US" altLang="zh-CN" dirty="0"/>
              <a:t>Hopfield</a:t>
            </a:r>
            <a:r>
              <a:rPr lang="zh-CN" altLang="en-US" dirty="0"/>
              <a:t>网络，即玻尔兹曼机。</a:t>
            </a:r>
            <a:endParaRPr lang="en-US" altLang="zh-CN" dirty="0"/>
          </a:p>
          <a:p>
            <a:pPr lvl="1"/>
            <a:r>
              <a:rPr lang="en-US" altLang="zh-CN" dirty="0"/>
              <a:t>1986</a:t>
            </a:r>
            <a:r>
              <a:rPr lang="zh-CN" altLang="en-US" dirty="0"/>
              <a:t>年， </a:t>
            </a:r>
            <a:r>
              <a:rPr lang="en-US" altLang="zh-CN" dirty="0"/>
              <a:t>David </a:t>
            </a:r>
            <a:r>
              <a:rPr lang="en-US" altLang="zh-CN" dirty="0" err="1"/>
              <a:t>Rumelhart</a:t>
            </a:r>
            <a:r>
              <a:rPr lang="zh-CN" altLang="en-US" dirty="0"/>
              <a:t>和</a:t>
            </a:r>
            <a:r>
              <a:rPr lang="en-US" altLang="zh-CN" dirty="0"/>
              <a:t>James McClelland</a:t>
            </a:r>
            <a:r>
              <a:rPr lang="zh-CN" altLang="en-US" dirty="0"/>
              <a:t>对于联结主义在计算机模拟神经活动中的应用提供了全面的论述，并重新发明了反向传播算法。</a:t>
            </a:r>
            <a:endParaRPr lang="en-US" altLang="zh-CN" dirty="0"/>
          </a:p>
          <a:p>
            <a:pPr lvl="1"/>
            <a:r>
              <a:rPr lang="en-US" altLang="zh-CN" dirty="0"/>
              <a:t>1986</a:t>
            </a:r>
            <a:r>
              <a:rPr lang="zh-CN" altLang="en-US" dirty="0"/>
              <a:t>年，</a:t>
            </a:r>
            <a:r>
              <a:rPr lang="en-US" altLang="zh-CN" dirty="0"/>
              <a:t>Geoffrey Hinton</a:t>
            </a:r>
            <a:r>
              <a:rPr lang="zh-CN" altLang="en-US" dirty="0"/>
              <a:t>等人将引入反向传播算法到多层感知器</a:t>
            </a:r>
            <a:endParaRPr lang="en-US" altLang="zh-CN" dirty="0"/>
          </a:p>
          <a:p>
            <a:pPr lvl="1"/>
            <a:r>
              <a:rPr lang="en-US" altLang="zh-CN" dirty="0"/>
              <a:t>1989 </a:t>
            </a:r>
            <a:r>
              <a:rPr lang="zh-CN" altLang="en-US" dirty="0"/>
              <a:t>年，</a:t>
            </a:r>
            <a:r>
              <a:rPr lang="en-US" altLang="zh-CN" dirty="0" err="1"/>
              <a:t>LeCun</a:t>
            </a:r>
            <a:r>
              <a:rPr lang="zh-CN" altLang="en-US" dirty="0"/>
              <a:t>等人将反向传播算法引入了卷积神经网络，并在手写体数字识别上取得了很大的成功。</a:t>
            </a:r>
          </a:p>
        </p:txBody>
      </p:sp>
    </p:spTree>
    <p:extLst>
      <p:ext uri="{BB962C8B-B14F-4D97-AF65-F5344CB8AC3E}">
        <p14:creationId xmlns:p14="http://schemas.microsoft.com/office/powerpoint/2010/main" val="58170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a:t>第四阶段：流行度降低</a:t>
            </a:r>
            <a:endParaRPr lang="en-US" altLang="zh-CN"/>
          </a:p>
          <a:p>
            <a:pPr lvl="1"/>
            <a:r>
              <a:rPr lang="zh-CN" altLang="en-US"/>
              <a:t>在</a:t>
            </a:r>
            <a:r>
              <a:rPr lang="en-US" altLang="zh-CN"/>
              <a:t>20</a:t>
            </a:r>
            <a:r>
              <a:rPr lang="zh-CN" altLang="en-US"/>
              <a:t>世纪</a:t>
            </a:r>
            <a:r>
              <a:rPr lang="en-US" altLang="zh-CN"/>
              <a:t>90</a:t>
            </a:r>
            <a:r>
              <a:rPr lang="zh-CN" altLang="en-US"/>
              <a:t>年代中期，统计学习理论和以支持向量机为代表的机器学习模型开始兴起。</a:t>
            </a:r>
            <a:endParaRPr lang="en-US" altLang="zh-CN"/>
          </a:p>
          <a:p>
            <a:pPr lvl="1"/>
            <a:r>
              <a:rPr lang="zh-CN" altLang="en-US"/>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4139008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a:t>
            </a:r>
            <a:r>
              <a:rPr lang="zh-CN" altLang="en-US" dirty="0"/>
              <a:t>等人发现多层前馈神经网络可以先通过逐层预训练，再用反向传播算法进行精调的方式进行有效学习。</a:t>
            </a:r>
            <a:endParaRPr lang="en-US" altLang="zh-CN" dirty="0"/>
          </a:p>
          <a:p>
            <a:pPr lvl="2"/>
            <a:r>
              <a:rPr lang="zh-CN" altLang="en-US" dirty="0"/>
              <a:t>深度神经网络在语音识别和图像分类等任务上的巨大成功。</a:t>
            </a:r>
            <a:endParaRPr lang="en-US" altLang="zh-CN" dirty="0"/>
          </a:p>
          <a:p>
            <a:pPr lvl="1"/>
            <a:r>
              <a:rPr lang="en-US" altLang="zh-CN" dirty="0"/>
              <a:t>2013</a:t>
            </a:r>
            <a:r>
              <a:rPr lang="zh-CN" altLang="en-US" dirty="0"/>
              <a:t>年，</a:t>
            </a:r>
            <a:r>
              <a:rPr lang="en-US" altLang="zh-CN" dirty="0" err="1"/>
              <a:t>AlexNet</a:t>
            </a:r>
            <a:r>
              <a:rPr lang="zh-CN" altLang="en-US" dirty="0"/>
              <a:t>：第一个现代深度卷积网络模型，是深度学习技术在图像分类上取得真正突破的开端。</a:t>
            </a:r>
            <a:endParaRPr lang="en-US" altLang="zh-CN" dirty="0"/>
          </a:p>
          <a:p>
            <a:pPr lvl="2"/>
            <a:r>
              <a:rPr lang="en-US" altLang="zh-CN" dirty="0" err="1"/>
              <a:t>AlexNet</a:t>
            </a:r>
            <a:r>
              <a:rPr lang="zh-CN" altLang="en-US" dirty="0"/>
              <a:t>不用预训练和逐层训练，首次使用了很多现代深度网络的技术</a:t>
            </a:r>
            <a:endParaRPr lang="en-US" altLang="zh-CN" dirty="0"/>
          </a:p>
          <a:p>
            <a:pPr lvl="1"/>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246271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6248400" y="4572001"/>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793547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深度学习革命</a:t>
            </a:r>
            <a:endParaRPr lang="zh-CN" altLang="en-US" dirty="0"/>
          </a:p>
        </p:txBody>
      </p:sp>
      <p:sp>
        <p:nvSpPr>
          <p:cNvPr id="3" name="内容占位符 2"/>
          <p:cNvSpPr>
            <a:spLocks noGrp="1"/>
          </p:cNvSpPr>
          <p:nvPr>
            <p:ph idx="1"/>
          </p:nvPr>
        </p:nvSpPr>
        <p:spPr/>
        <p:txBody>
          <a:bodyPr/>
          <a:lstStyle/>
          <a:p>
            <a:r>
              <a:rPr lang="en-US" altLang="zh-CN"/>
              <a:t>AI</a:t>
            </a:r>
            <a:r>
              <a:rPr lang="zh-CN" altLang="en-US"/>
              <a:t>领域</a:t>
            </a:r>
            <a:endParaRPr lang="en-US" altLang="zh-CN"/>
          </a:p>
          <a:p>
            <a:pPr lvl="1"/>
            <a:r>
              <a:rPr lang="zh-CN" altLang="en-US"/>
              <a:t>语音识别：可以使得词错误率从</a:t>
            </a:r>
            <a:r>
              <a:rPr lang="en-US" altLang="zh-CN"/>
              <a:t>1/4</a:t>
            </a:r>
            <a:r>
              <a:rPr lang="zh-CN" altLang="en-US"/>
              <a:t>下降到</a:t>
            </a:r>
            <a:r>
              <a:rPr lang="en-US" altLang="zh-CN"/>
              <a:t>1/8</a:t>
            </a:r>
          </a:p>
          <a:p>
            <a:pPr lvl="1"/>
            <a:r>
              <a:rPr lang="zh-CN" altLang="en-US"/>
              <a:t>计算机视觉：目标识别、图像分类等</a:t>
            </a:r>
          </a:p>
          <a:p>
            <a:pPr lvl="1"/>
            <a:r>
              <a:rPr lang="zh-CN" altLang="en-US"/>
              <a:t>自然语言处理：分布式表示、机器翻译、问题回答等</a:t>
            </a:r>
            <a:endParaRPr lang="en-US" altLang="zh-CN"/>
          </a:p>
          <a:p>
            <a:pPr lvl="1"/>
            <a:r>
              <a:rPr lang="zh-CN" altLang="en-US"/>
              <a:t>信息检索、社会化网络</a:t>
            </a:r>
          </a:p>
          <a:p>
            <a:endParaRPr lang="en-US" altLang="zh-CN"/>
          </a:p>
          <a:p>
            <a:r>
              <a:rPr lang="zh-CN" altLang="en-US"/>
              <a:t>三个</a:t>
            </a:r>
            <a:r>
              <a:rPr lang="en-US" altLang="zh-CN"/>
              <a:t>Deep</a:t>
            </a:r>
            <a:r>
              <a:rPr lang="zh-CN" altLang="en-US"/>
              <a:t>：</a:t>
            </a:r>
            <a:endParaRPr lang="en-US" altLang="zh-CN"/>
          </a:p>
          <a:p>
            <a:pPr lvl="1"/>
            <a:r>
              <a:rPr lang="en-US" altLang="zh-CN"/>
              <a:t>Deep Blue</a:t>
            </a:r>
          </a:p>
          <a:p>
            <a:pPr lvl="1"/>
            <a:r>
              <a:rPr lang="en-US" altLang="zh-CN"/>
              <a:t>Deep QA</a:t>
            </a:r>
          </a:p>
          <a:p>
            <a:pPr lvl="1"/>
            <a:r>
              <a:rPr lang="en-US" altLang="zh-CN"/>
              <a:t>Deep Learning</a:t>
            </a:r>
            <a:endParaRPr lang="zh-CN" altLang="en-US" dirty="0"/>
          </a:p>
        </p:txBody>
      </p:sp>
    </p:spTree>
    <p:extLst>
      <p:ext uri="{BB962C8B-B14F-4D97-AF65-F5344CB8AC3E}">
        <p14:creationId xmlns:p14="http://schemas.microsoft.com/office/powerpoint/2010/main" val="82142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Toronto </a:t>
            </a:r>
            <a:r>
              <a:rPr lang="zh-CN" altLang="en-US"/>
              <a:t>大学</a:t>
            </a:r>
            <a:endParaRPr lang="en-US" altLang="zh-CN"/>
          </a:p>
          <a:p>
            <a:pPr lvl="1"/>
            <a:r>
              <a:rPr lang="zh-CN" altLang="en-US"/>
              <a:t> </a:t>
            </a:r>
            <a:r>
              <a:rPr lang="en-US" altLang="zh-CN"/>
              <a:t>Hinton 75 </a:t>
            </a:r>
            <a:r>
              <a:rPr lang="zh-CN" altLang="en-US"/>
              <a:t>年 </a:t>
            </a:r>
            <a:r>
              <a:rPr lang="en-US" altLang="zh-CN"/>
              <a:t>Edinburgh </a:t>
            </a:r>
            <a:r>
              <a:rPr lang="zh-CN" altLang="en-US"/>
              <a:t>大学博士</a:t>
            </a:r>
          </a:p>
          <a:p>
            <a:r>
              <a:rPr lang="en-US" altLang="zh-CN"/>
              <a:t>NYU </a:t>
            </a:r>
          </a:p>
          <a:p>
            <a:pPr lvl="1"/>
            <a:r>
              <a:rPr lang="en-US" altLang="zh-CN"/>
              <a:t>Lecun (Now Facebook) 87 </a:t>
            </a:r>
            <a:r>
              <a:rPr lang="zh-CN" altLang="en-US"/>
              <a:t>年 </a:t>
            </a:r>
            <a:r>
              <a:rPr lang="en-US" altLang="zh-CN"/>
              <a:t>Hinton </a:t>
            </a:r>
            <a:r>
              <a:rPr lang="zh-CN" altLang="en-US"/>
              <a:t>博士后</a:t>
            </a:r>
          </a:p>
          <a:p>
            <a:r>
              <a:rPr lang="en-US" altLang="zh-CN"/>
              <a:t>Montreal</a:t>
            </a:r>
            <a:r>
              <a:rPr lang="zh-CN" altLang="en-US"/>
              <a:t>大学</a:t>
            </a:r>
            <a:endParaRPr lang="en-US" altLang="zh-CN"/>
          </a:p>
          <a:p>
            <a:pPr lvl="1"/>
            <a:r>
              <a:rPr lang="zh-CN" altLang="en-US"/>
              <a:t> </a:t>
            </a:r>
            <a:r>
              <a:rPr lang="en-US" altLang="zh-CN"/>
              <a:t>Bengio 91 </a:t>
            </a:r>
            <a:r>
              <a:rPr lang="zh-CN" altLang="en-US"/>
              <a:t>年 </a:t>
            </a:r>
            <a:r>
              <a:rPr lang="en-US" altLang="zh-CN"/>
              <a:t>M. Jordan </a:t>
            </a:r>
            <a:r>
              <a:rPr lang="zh-CN" altLang="en-US"/>
              <a:t>博士后</a:t>
            </a:r>
          </a:p>
          <a:p>
            <a:r>
              <a:rPr lang="en-US" altLang="zh-CN"/>
              <a:t>IDSIA </a:t>
            </a:r>
          </a:p>
          <a:p>
            <a:pPr lvl="1"/>
            <a:r>
              <a:rPr lang="en-US" altLang="zh-CN"/>
              <a:t>Jürgen Schmidhuber</a:t>
            </a:r>
            <a:endParaRPr lang="zh-CN" altLang="en-US" dirty="0"/>
          </a:p>
        </p:txBody>
      </p:sp>
      <p:sp>
        <p:nvSpPr>
          <p:cNvPr id="2" name="标题 1"/>
          <p:cNvSpPr>
            <a:spLocks noGrp="1"/>
          </p:cNvSpPr>
          <p:nvPr>
            <p:ph type="title"/>
          </p:nvPr>
        </p:nvSpPr>
        <p:spPr/>
        <p:txBody>
          <a:bodyPr/>
          <a:lstStyle/>
          <a:p>
            <a:r>
              <a:rPr lang="zh-CN" altLang="en-US"/>
              <a:t>早期的学术机构</a:t>
            </a:r>
            <a:endParaRPr lang="zh-CN" altLang="en-US" dirty="0"/>
          </a:p>
        </p:txBody>
      </p:sp>
      <p:sp>
        <p:nvSpPr>
          <p:cNvPr id="7" name="矩形 6">
            <a:extLst>
              <a:ext uri="{FF2B5EF4-FFF2-40B4-BE49-F238E27FC236}">
                <a16:creationId xmlns:a16="http://schemas.microsoft.com/office/drawing/2014/main" id="{CFCD6B14-83E2-4B84-9E18-D5B1DC551F31}"/>
              </a:ext>
            </a:extLst>
          </p:cNvPr>
          <p:cNvSpPr/>
          <p:nvPr/>
        </p:nvSpPr>
        <p:spPr>
          <a:xfrm>
            <a:off x="8229600" y="5105400"/>
            <a:ext cx="2082621" cy="369332"/>
          </a:xfrm>
          <a:prstGeom prst="rect">
            <a:avLst/>
          </a:prstGeom>
        </p:spPr>
        <p:txBody>
          <a:bodyPr wrap="none">
            <a:spAutoFit/>
          </a:bodyPr>
          <a:lstStyle/>
          <a:p>
            <a:r>
              <a:rPr lang="en-US" altLang="zh-CN" dirty="0"/>
              <a:t>2018</a:t>
            </a:r>
            <a:r>
              <a:rPr lang="zh-CN" altLang="en-US" dirty="0"/>
              <a:t>图灵奖获得者</a:t>
            </a:r>
          </a:p>
        </p:txBody>
      </p:sp>
      <p:sp>
        <p:nvSpPr>
          <p:cNvPr id="8" name="AutoShape 2" descr="“2018 turing award”的图片搜索结果">
            <a:extLst>
              <a:ext uri="{FF2B5EF4-FFF2-40B4-BE49-F238E27FC236}">
                <a16:creationId xmlns:a16="http://schemas.microsoft.com/office/drawing/2014/main" id="{27D3B689-9DEB-4676-AA44-149DE8B105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2018 turing award aaai”的图片搜索结果">
            <a:extLst>
              <a:ext uri="{FF2B5EF4-FFF2-40B4-BE49-F238E27FC236}">
                <a16:creationId xmlns:a16="http://schemas.microsoft.com/office/drawing/2014/main" id="{0EE6DAAB-7A07-4928-9AC1-ED6D0604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057400"/>
            <a:ext cx="4724400" cy="265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18 turing award aaai”的图片搜索结果">
            <a:extLst>
              <a:ext uri="{FF2B5EF4-FFF2-40B4-BE49-F238E27FC236}">
                <a16:creationId xmlns:a16="http://schemas.microsoft.com/office/drawing/2014/main" id="{713B0968-4A23-4195-B68A-F8444732A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2438"/>
            <a:ext cx="121920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4221B0-A67C-48A0-8B79-3CA71727C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8254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idx="1"/>
          </p:nvPr>
        </p:nvSpPr>
        <p:spPr/>
        <p:txBody>
          <a:bodyPr/>
          <a:lstStyle/>
          <a:p>
            <a:r>
              <a:rPr lang="zh-CN" altLang="en-US"/>
              <a:t>简易和快速的原型设计</a:t>
            </a:r>
            <a:endParaRPr lang="en-US" altLang="zh-CN"/>
          </a:p>
          <a:p>
            <a:r>
              <a:rPr lang="zh-CN" altLang="en-US"/>
              <a:t>自动梯度计算</a:t>
            </a:r>
            <a:endParaRPr lang="en-US" altLang="zh-CN"/>
          </a:p>
          <a:p>
            <a:r>
              <a:rPr lang="zh-CN" altLang="en-US"/>
              <a:t>无缝</a:t>
            </a:r>
            <a:r>
              <a:rPr lang="en-US" altLang="zh-CN"/>
              <a:t>CPU</a:t>
            </a:r>
            <a:r>
              <a:rPr lang="zh-CN" altLang="en-US"/>
              <a:t>和</a:t>
            </a:r>
            <a:r>
              <a:rPr lang="en-US" altLang="zh-CN"/>
              <a:t>GPU</a:t>
            </a:r>
            <a:r>
              <a:rPr lang="zh-CN" altLang="en-US"/>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25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0" y="5338708"/>
            <a:ext cx="2438400" cy="626629"/>
          </a:xfrm>
          <a:prstGeom prst="rect">
            <a:avLst/>
          </a:prstGeom>
        </p:spPr>
      </p:pic>
      <p:pic>
        <p:nvPicPr>
          <p:cNvPr id="8" name="图片 7"/>
          <p:cNvPicPr>
            <a:picLocks noChangeAspect="1"/>
          </p:cNvPicPr>
          <p:nvPr/>
        </p:nvPicPr>
        <p:blipFill>
          <a:blip r:embed="rId5"/>
          <a:stretch>
            <a:fillRect/>
          </a:stretch>
        </p:blipFill>
        <p:spPr>
          <a:xfrm>
            <a:off x="4347711" y="3289755"/>
            <a:ext cx="1972578" cy="1030831"/>
          </a:xfrm>
          <a:prstGeom prst="rect">
            <a:avLst/>
          </a:prstGeom>
        </p:spPr>
      </p:pic>
      <p:pic>
        <p:nvPicPr>
          <p:cNvPr id="12" name="图片 11"/>
          <p:cNvPicPr>
            <a:picLocks noChangeAspect="1"/>
          </p:cNvPicPr>
          <p:nvPr/>
        </p:nvPicPr>
        <p:blipFill>
          <a:blip r:embed="rId6"/>
          <a:stretch>
            <a:fillRect/>
          </a:stretch>
        </p:blipFill>
        <p:spPr>
          <a:xfrm>
            <a:off x="1879711" y="5383496"/>
            <a:ext cx="1818823" cy="581840"/>
          </a:xfrm>
          <a:prstGeom prst="rect">
            <a:avLst/>
          </a:prstGeom>
        </p:spPr>
      </p:pic>
      <p:pic>
        <p:nvPicPr>
          <p:cNvPr id="13" name="图片 12"/>
          <p:cNvPicPr>
            <a:picLocks noChangeAspect="1"/>
          </p:cNvPicPr>
          <p:nvPr/>
        </p:nvPicPr>
        <p:blipFill>
          <a:blip r:embed="rId7"/>
          <a:stretch>
            <a:fillRect/>
          </a:stretch>
        </p:blipFill>
        <p:spPr>
          <a:xfrm>
            <a:off x="2724616"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19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8328635" y="4953000"/>
            <a:ext cx="2088315" cy="1195332"/>
          </a:xfrm>
          <a:prstGeom prst="rect">
            <a:avLst/>
          </a:prstGeom>
        </p:spPr>
      </p:pic>
      <p:pic>
        <p:nvPicPr>
          <p:cNvPr id="15" name="图片 14"/>
          <p:cNvPicPr>
            <a:picLocks noChangeAspect="1"/>
          </p:cNvPicPr>
          <p:nvPr/>
        </p:nvPicPr>
        <p:blipFill>
          <a:blip r:embed="rId10"/>
          <a:stretch>
            <a:fillRect/>
          </a:stretch>
        </p:blipFill>
        <p:spPr>
          <a:xfrm>
            <a:off x="6454437" y="4188305"/>
            <a:ext cx="1962551" cy="1031922"/>
          </a:xfrm>
          <a:prstGeom prst="rect">
            <a:avLst/>
          </a:prstGeom>
        </p:spPr>
      </p:pic>
      <p:pic>
        <p:nvPicPr>
          <p:cNvPr id="17" name="图片 16"/>
          <p:cNvPicPr>
            <a:picLocks noChangeAspect="1"/>
          </p:cNvPicPr>
          <p:nvPr/>
        </p:nvPicPr>
        <p:blipFill>
          <a:blip r:embed="rId11"/>
          <a:stretch>
            <a:fillRect/>
          </a:stretch>
        </p:blipFill>
        <p:spPr>
          <a:xfrm>
            <a:off x="7620001" y="2337254"/>
            <a:ext cx="2487611" cy="710746"/>
          </a:xfrm>
          <a:prstGeom prst="rect">
            <a:avLst/>
          </a:prstGeom>
        </p:spPr>
      </p:pic>
    </p:spTree>
    <p:extLst>
      <p:ext uri="{BB962C8B-B14F-4D97-AF65-F5344CB8AC3E}">
        <p14:creationId xmlns:p14="http://schemas.microsoft.com/office/powerpoint/2010/main" val="5207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idx="1"/>
          </p:nvPr>
        </p:nvSpPr>
        <p:spPr/>
        <p:txBody>
          <a:bodyPr/>
          <a:lstStyle/>
          <a:p>
            <a:r>
              <a:rPr lang="zh-CN" altLang="en-US"/>
              <a:t>复习数学知识</a:t>
            </a:r>
            <a:endParaRPr lang="en-US" altLang="zh-CN"/>
          </a:p>
          <a:p>
            <a:pPr lvl="1"/>
            <a:r>
              <a:rPr lang="zh-CN" altLang="en-US">
                <a:hlinkClick r:id="rId2"/>
              </a:rPr>
              <a:t>https://nndl.github.io/</a:t>
            </a:r>
            <a:r>
              <a:rPr lang="zh-CN" altLang="en-US"/>
              <a:t> 附录</a:t>
            </a:r>
            <a:r>
              <a:rPr lang="en-US" altLang="zh-CN"/>
              <a:t>《</a:t>
            </a:r>
            <a:r>
              <a:rPr lang="zh-CN" altLang="en-US"/>
              <a:t>数学基础</a:t>
            </a:r>
            <a:r>
              <a:rPr lang="en-US" altLang="zh-CN"/>
              <a:t>》</a:t>
            </a:r>
          </a:p>
          <a:p>
            <a:r>
              <a:rPr lang="zh-CN" altLang="en-US"/>
              <a:t>编程练习</a:t>
            </a:r>
            <a:endParaRPr lang="en-US" altLang="zh-CN"/>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r>
              <a:rPr lang="en-US" altLang="zh-CN">
                <a:hlinkClick r:id="rId3"/>
              </a:rPr>
              <a:t>https://github.com/nndl/exercise</a:t>
            </a:r>
            <a:endParaRPr lang="zh-CN" altLang="en-US"/>
          </a:p>
          <a:p>
            <a:pPr lvl="2"/>
            <a:r>
              <a:rPr lang="en-US" altLang="zh-CN">
                <a:hlinkClick r:id="rId4" tooltip="chap1_warmup"/>
              </a:rPr>
              <a:t>chap1_warmup</a:t>
            </a:r>
            <a:endParaRPr lang="zh-CN" altLang="en-US"/>
          </a:p>
          <a:p>
            <a:pPr lvl="1"/>
            <a:endParaRPr lang="zh-CN" altLang="en-US" dirty="0"/>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推荐教材</a:t>
            </a:r>
            <a:endParaRPr lang="zh-CN" altLang="en-US" dirty="0"/>
          </a:p>
        </p:txBody>
      </p:sp>
      <p:pic>
        <p:nvPicPr>
          <p:cNvPr id="6" name="图片 5">
            <a:extLst>
              <a:ext uri="{FF2B5EF4-FFF2-40B4-BE49-F238E27FC236}">
                <a16:creationId xmlns:a16="http://schemas.microsoft.com/office/drawing/2014/main" id="{3DC4FA6C-D62D-44AD-8B65-A942F52A18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0511" y="536074"/>
            <a:ext cx="1805335" cy="2346686"/>
          </a:xfrm>
          <a:prstGeom prst="rect">
            <a:avLst/>
          </a:prstGeom>
        </p:spPr>
      </p:pic>
      <p:pic>
        <p:nvPicPr>
          <p:cNvPr id="5122" name="Picture 2" descr="Pattern Recognition and Machine Learning de Christopher Bishop ...">
            <a:extLst>
              <a:ext uri="{FF2B5EF4-FFF2-40B4-BE49-F238E27FC236}">
                <a16:creationId xmlns:a16="http://schemas.microsoft.com/office/drawing/2014/main" id="{F7FC4446-688C-4136-A618-72E0C45B01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0511" y="3946887"/>
            <a:ext cx="1810511" cy="253572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zh.gluon.ai/_images/frontpage/front.png">
            <a:extLst>
              <a:ext uri="{FF2B5EF4-FFF2-40B4-BE49-F238E27FC236}">
                <a16:creationId xmlns:a16="http://schemas.microsoft.com/office/drawing/2014/main" id="{94D16FF0-E351-41C9-AC01-E281801FE6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679" y="2514600"/>
            <a:ext cx="1918921" cy="2456218"/>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2">
            <a:extLst>
              <a:ext uri="{FF2B5EF4-FFF2-40B4-BE49-F238E27FC236}">
                <a16:creationId xmlns:a16="http://schemas.microsoft.com/office/drawing/2014/main" id="{4FD59394-1C1E-4ACB-9E93-AA35647CE5AD}"/>
              </a:ext>
            </a:extLst>
          </p:cNvPr>
          <p:cNvSpPr txBox="1">
            <a:spLocks/>
          </p:cNvSpPr>
          <p:nvPr/>
        </p:nvSpPr>
        <p:spPr bwMode="auto">
          <a:xfrm>
            <a:off x="533400" y="1046538"/>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sz="2400" dirty="0"/>
              <a:t>邱锡鹏</a:t>
            </a:r>
            <a:r>
              <a:rPr lang="en-US" altLang="zh-CN" sz="2400" dirty="0"/>
              <a:t>,</a:t>
            </a:r>
            <a:r>
              <a:rPr lang="zh-CN" altLang="en-US" sz="2400" dirty="0"/>
              <a:t>神经网络与深度学习</a:t>
            </a:r>
            <a:r>
              <a:rPr lang="en-US" altLang="zh-CN" sz="2400" dirty="0"/>
              <a:t>,</a:t>
            </a:r>
            <a:r>
              <a:rPr lang="zh-CN" altLang="en-US" sz="2400" dirty="0"/>
              <a:t>机械工业出版社</a:t>
            </a:r>
            <a:r>
              <a:rPr lang="en-US" altLang="zh-CN" sz="2400" dirty="0"/>
              <a:t>, 2020</a:t>
            </a:r>
            <a:r>
              <a:rPr lang="zh-CN" altLang="en-US" sz="2400" dirty="0"/>
              <a:t>，</a:t>
            </a:r>
            <a:r>
              <a:rPr lang="en-US" sz="2400" dirty="0"/>
              <a:t>ISBN 9787111649687</a:t>
            </a:r>
          </a:p>
          <a:p>
            <a:pPr lvl="1"/>
            <a:r>
              <a:rPr lang="en-US" altLang="zh-CN" sz="2000" dirty="0">
                <a:hlinkClick r:id="rId5"/>
              </a:rPr>
              <a:t>https://nndl.github.io/</a:t>
            </a:r>
            <a:endParaRPr lang="en-US" altLang="zh-CN" sz="2000" dirty="0"/>
          </a:p>
          <a:p>
            <a:pPr lvl="1"/>
            <a:r>
              <a:rPr lang="zh-CN" altLang="en-US" sz="2000" dirty="0"/>
              <a:t>提供配套练习</a:t>
            </a:r>
          </a:p>
          <a:p>
            <a:pPr lvl="1"/>
            <a:endParaRPr lang="zh-CN" altLang="en-US" sz="2000" dirty="0"/>
          </a:p>
          <a:p>
            <a:r>
              <a:rPr lang="zh-CN" altLang="en-US" sz="2400" dirty="0"/>
              <a:t>阿斯顿</a:t>
            </a:r>
            <a:r>
              <a:rPr lang="en-US" altLang="zh-CN" sz="2400" dirty="0"/>
              <a:t>·</a:t>
            </a:r>
            <a:r>
              <a:rPr lang="zh-CN" altLang="en-US" sz="2400" dirty="0"/>
              <a:t>张等</a:t>
            </a:r>
            <a:r>
              <a:rPr lang="en-US" altLang="zh-CN" sz="2400" dirty="0"/>
              <a:t>,</a:t>
            </a:r>
            <a:r>
              <a:rPr lang="zh-CN" altLang="en-US" sz="2400" dirty="0"/>
              <a:t>动手学深度学习</a:t>
            </a:r>
            <a:r>
              <a:rPr lang="en-US" altLang="zh-CN" sz="2400" dirty="0"/>
              <a:t>, </a:t>
            </a:r>
            <a:r>
              <a:rPr lang="en-US" sz="2400" dirty="0"/>
              <a:t>ISBN: 9787115505835</a:t>
            </a:r>
          </a:p>
          <a:p>
            <a:pPr lvl="1"/>
            <a:r>
              <a:rPr lang="en-US" altLang="zh-CN" sz="2000" dirty="0">
                <a:hlinkClick r:id="rId6"/>
              </a:rPr>
              <a:t>https://d2l.ai/</a:t>
            </a:r>
            <a:endParaRPr lang="en-US" altLang="zh-CN" sz="2000" dirty="0"/>
          </a:p>
          <a:p>
            <a:pPr lvl="1"/>
            <a:r>
              <a:rPr lang="zh-CN" altLang="en-US" sz="2000" dirty="0"/>
              <a:t>有</a:t>
            </a:r>
            <a:r>
              <a:rPr lang="en-US" altLang="zh-CN" sz="2000" dirty="0" err="1"/>
              <a:t>PyTorch</a:t>
            </a:r>
            <a:r>
              <a:rPr lang="zh-CN" altLang="en-US" sz="2000" dirty="0"/>
              <a:t>版</a:t>
            </a:r>
          </a:p>
          <a:p>
            <a:pPr lvl="1"/>
            <a:endParaRPr lang="zh-CN" altLang="en-US" sz="2000" dirty="0"/>
          </a:p>
          <a:p>
            <a:r>
              <a:rPr lang="en-US" sz="2400" dirty="0"/>
              <a:t>Bishop, C.M. (2006). Pattern recognition and Machine Learning. Springer. ISBN 9780387310732.</a:t>
            </a:r>
          </a:p>
          <a:p>
            <a:pPr lvl="1"/>
            <a:r>
              <a:rPr lang="zh-CN" altLang="en-US" sz="2000" dirty="0"/>
              <a:t>网上有中文版 </a:t>
            </a:r>
            <a:r>
              <a:rPr lang="en-US" altLang="zh-CN" sz="2000" dirty="0"/>
              <a:t>by</a:t>
            </a:r>
            <a:r>
              <a:rPr lang="zh-CN" altLang="en-US" sz="2000" dirty="0"/>
              <a:t>马春鹏</a:t>
            </a:r>
          </a:p>
        </p:txBody>
      </p:sp>
    </p:spTree>
    <p:extLst>
      <p:ext uri="{BB962C8B-B14F-4D97-AF65-F5344CB8AC3E}">
        <p14:creationId xmlns:p14="http://schemas.microsoft.com/office/powerpoint/2010/main" val="342340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推荐教材</a:t>
            </a:r>
            <a:endParaRPr lang="zh-CN" altLang="en-US" dirty="0"/>
          </a:p>
        </p:txBody>
      </p:sp>
      <p:sp>
        <p:nvSpPr>
          <p:cNvPr id="4" name="内容占位符 3"/>
          <p:cNvSpPr>
            <a:spLocks noGrp="1"/>
          </p:cNvSpPr>
          <p:nvPr>
            <p:ph idx="1"/>
          </p:nvPr>
        </p:nvSpPr>
        <p:spPr/>
        <p:txBody>
          <a:bodyPr/>
          <a:lstStyle/>
          <a:p>
            <a:r>
              <a:rPr lang="en-US" altLang="zh-CN" dirty="0"/>
              <a:t>Wright, S., &amp; </a:t>
            </a:r>
            <a:r>
              <a:rPr lang="en-US" altLang="zh-CN" dirty="0" err="1"/>
              <a:t>Nocedal</a:t>
            </a:r>
            <a:r>
              <a:rPr lang="en-US" altLang="zh-CN" dirty="0"/>
              <a:t>, J. (1999). Numerical optimization. Springer Science, 35(67-68), 7.</a:t>
            </a:r>
          </a:p>
          <a:p>
            <a:endParaRPr lang="en-US" altLang="zh-CN" dirty="0"/>
          </a:p>
          <a:p>
            <a:r>
              <a:rPr lang="en-US" altLang="zh-CN" dirty="0"/>
              <a:t>Boyd, S., &amp; </a:t>
            </a:r>
            <a:r>
              <a:rPr lang="en-US" altLang="zh-CN" dirty="0" err="1"/>
              <a:t>Vandenberghe</a:t>
            </a:r>
            <a:r>
              <a:rPr lang="en-US" altLang="zh-CN" dirty="0"/>
              <a:t>, L. (2004). Convex optimization. Cambridge university press.</a:t>
            </a:r>
            <a:endParaRPr lang="zh-CN" altLang="en-US" dirty="0"/>
          </a:p>
        </p:txBody>
      </p:sp>
    </p:spTree>
    <p:extLst>
      <p:ext uri="{BB962C8B-B14F-4D97-AF65-F5344CB8AC3E}">
        <p14:creationId xmlns:p14="http://schemas.microsoft.com/office/powerpoint/2010/main" val="294390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推荐课程</a:t>
            </a:r>
            <a:endParaRPr lang="zh-CN" altLang="en-US" dirty="0"/>
          </a:p>
        </p:txBody>
      </p:sp>
      <p:sp>
        <p:nvSpPr>
          <p:cNvPr id="4" name="内容占位符 3"/>
          <p:cNvSpPr>
            <a:spLocks noGrp="1"/>
          </p:cNvSpPr>
          <p:nvPr>
            <p:ph idx="1"/>
          </p:nvPr>
        </p:nvSpPr>
        <p:spPr/>
        <p:txBody>
          <a:bodyPr/>
          <a:lstStyle/>
          <a:p>
            <a:r>
              <a:rPr lang="zh-CN" altLang="en-US" dirty="0"/>
              <a:t>斯坦福大学</a:t>
            </a:r>
            <a:r>
              <a:rPr lang="en-US" altLang="zh-CN" dirty="0"/>
              <a:t>CS224n: Deep Learning for Natural Language Processing</a:t>
            </a:r>
          </a:p>
          <a:p>
            <a:pPr lvl="1"/>
            <a:r>
              <a:rPr lang="en-US" altLang="zh-CN" dirty="0"/>
              <a:t>https://web.stanford.edu/class/archive/cs/cs224n/cs224n.1194/ </a:t>
            </a:r>
          </a:p>
          <a:p>
            <a:pPr lvl="1"/>
            <a:r>
              <a:rPr lang="en-US" altLang="zh-CN" dirty="0"/>
              <a:t>Chris Manning </a:t>
            </a:r>
            <a:r>
              <a:rPr lang="zh-CN" altLang="en-US" dirty="0"/>
              <a:t>主要讲解自然语言处理领域的各种深度学习模型</a:t>
            </a:r>
          </a:p>
          <a:p>
            <a:r>
              <a:rPr lang="zh-CN" altLang="en-US" dirty="0"/>
              <a:t>斯坦福大学</a:t>
            </a:r>
            <a:r>
              <a:rPr lang="en-US" altLang="zh-CN" dirty="0"/>
              <a:t>CS231n: Convolutional Neural Networks for Visual Recognition</a:t>
            </a:r>
          </a:p>
          <a:p>
            <a:pPr lvl="1"/>
            <a:r>
              <a:rPr lang="en-US" altLang="zh-CN" dirty="0"/>
              <a:t>http://cs231n.stanford.edu/</a:t>
            </a:r>
          </a:p>
          <a:p>
            <a:pPr lvl="1"/>
            <a:r>
              <a:rPr lang="en-US" altLang="zh-CN" dirty="0"/>
              <a:t>Fei-Fei Li Andrej </a:t>
            </a:r>
            <a:r>
              <a:rPr lang="en-US" altLang="zh-CN" dirty="0" err="1"/>
              <a:t>Karpathy</a:t>
            </a:r>
            <a:r>
              <a:rPr lang="en-US" altLang="zh-CN" dirty="0"/>
              <a:t> </a:t>
            </a:r>
            <a:r>
              <a:rPr lang="zh-CN" altLang="en-US" dirty="0"/>
              <a:t>主要讲解</a:t>
            </a:r>
            <a:r>
              <a:rPr lang="en-US" altLang="zh-CN" dirty="0"/>
              <a:t>CNN</a:t>
            </a:r>
            <a:r>
              <a:rPr lang="zh-CN" altLang="en-US" dirty="0"/>
              <a:t>、</a:t>
            </a:r>
            <a:r>
              <a:rPr lang="en-US" altLang="zh-CN" dirty="0"/>
              <a:t>RNN</a:t>
            </a:r>
            <a:r>
              <a:rPr lang="zh-CN" altLang="en-US" dirty="0"/>
              <a:t>在图像领域的应用</a:t>
            </a:r>
            <a:endParaRPr lang="en-US" altLang="zh-CN" dirty="0"/>
          </a:p>
          <a:p>
            <a:r>
              <a:rPr lang="zh-CN" altLang="en-US" dirty="0"/>
              <a:t>加州大学伯克利分校 </a:t>
            </a:r>
            <a:r>
              <a:rPr lang="en-US" altLang="zh-CN" dirty="0"/>
              <a:t>CS 294: Deep Reinforcement Learning</a:t>
            </a:r>
          </a:p>
          <a:p>
            <a:pPr lvl="1"/>
            <a:r>
              <a:rPr lang="en-US" altLang="zh-CN" dirty="0"/>
              <a:t>http://rail.eecs.berkeley.edu/deeprlcourse/</a:t>
            </a:r>
            <a:endParaRPr lang="zh-CN" altLang="en-US" dirty="0"/>
          </a:p>
        </p:txBody>
      </p:sp>
    </p:spTree>
    <p:extLst>
      <p:ext uri="{BB962C8B-B14F-4D97-AF65-F5344CB8AC3E}">
        <p14:creationId xmlns:p14="http://schemas.microsoft.com/office/powerpoint/2010/main" val="93631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idx="1"/>
          </p:nvPr>
        </p:nvSpPr>
        <p:spPr/>
        <p:txBody>
          <a:bodyPr/>
          <a:lstStyle/>
          <a:p>
            <a:r>
              <a:rPr lang="zh-CN" altLang="en-US" dirty="0"/>
              <a:t>林轩田“机器学习基石” “机器学习技法”</a:t>
            </a:r>
            <a:endParaRPr lang="en-US" altLang="zh-CN" dirty="0"/>
          </a:p>
          <a:p>
            <a:pPr lvl="1"/>
            <a:r>
              <a:rPr lang="en-US" altLang="zh-CN" dirty="0"/>
              <a:t>https://www.csie.ntu.edu.tw/~htlin/mooc/</a:t>
            </a:r>
          </a:p>
          <a:p>
            <a:endParaRPr lang="en-US" altLang="zh-CN" dirty="0"/>
          </a:p>
          <a:p>
            <a:r>
              <a:rPr lang="zh-CN" altLang="en-US" dirty="0"/>
              <a:t>李宏毅</a:t>
            </a:r>
            <a:r>
              <a:rPr lang="en-US" altLang="zh-CN" dirty="0"/>
              <a:t> </a:t>
            </a:r>
            <a:r>
              <a:rPr lang="zh-CN" altLang="en-US" dirty="0"/>
              <a:t>“</a:t>
            </a:r>
            <a:r>
              <a:rPr lang="en-US" altLang="zh-CN" dirty="0"/>
              <a:t>1</a:t>
            </a:r>
            <a:r>
              <a:rPr lang="zh-CN" altLang="en-US" dirty="0"/>
              <a:t>天搞懂深度学习”</a:t>
            </a:r>
            <a:endParaRPr lang="en-US" altLang="zh-CN" dirty="0"/>
          </a:p>
          <a:p>
            <a:pPr lvl="1"/>
            <a:r>
              <a:rPr lang="en-US" altLang="zh-CN" dirty="0"/>
              <a:t>http://speech.ee.ntu.edu.tw/~tlkagk/slide/Tutorial_HYLee_Deep.pptx</a:t>
            </a:r>
          </a:p>
          <a:p>
            <a:endParaRPr lang="en-US" altLang="zh-CN" dirty="0"/>
          </a:p>
          <a:p>
            <a:r>
              <a:rPr lang="zh-CN" altLang="en-US" dirty="0"/>
              <a:t>李宏毅 </a:t>
            </a:r>
            <a:r>
              <a:rPr lang="en-US" altLang="zh-CN" dirty="0"/>
              <a:t>“</a:t>
            </a:r>
            <a:r>
              <a:rPr lang="zh-CN" altLang="en-US" dirty="0"/>
              <a:t>机器学习</a:t>
            </a:r>
            <a:r>
              <a:rPr lang="en-US" altLang="zh-CN" dirty="0"/>
              <a:t>2020”</a:t>
            </a:r>
            <a:endParaRPr lang="zh-CN" altLang="en-US" dirty="0"/>
          </a:p>
          <a:p>
            <a:pPr lvl="1"/>
            <a:r>
              <a:rPr lang="en-US" altLang="zh-CN" dirty="0"/>
              <a:t>https://www.bilibili.com/video/av94519857/</a:t>
            </a:r>
          </a:p>
          <a:p>
            <a:endParaRPr lang="zh-CN" altLang="en-US" dirty="0"/>
          </a:p>
        </p:txBody>
      </p:sp>
    </p:spTree>
    <p:extLst>
      <p:ext uri="{BB962C8B-B14F-4D97-AF65-F5344CB8AC3E}">
        <p14:creationId xmlns:p14="http://schemas.microsoft.com/office/powerpoint/2010/main" val="3722932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7.8|28.2|10.5|1.7|81.6"/>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4.6"/>
</p:tagLst>
</file>

<file path=ppt/tags/tag13.xml><?xml version="1.0" encoding="utf-8"?>
<p:tagLst xmlns:a="http://schemas.openxmlformats.org/drawingml/2006/main" xmlns:r="http://schemas.openxmlformats.org/officeDocument/2006/relationships" xmlns:p="http://schemas.openxmlformats.org/presentationml/2006/main">
  <p:tag name="TIMING" val="|60.6"/>
</p:tagLst>
</file>

<file path=ppt/tags/tag2.xml><?xml version="1.0" encoding="utf-8"?>
<p:tagLst xmlns:a="http://schemas.openxmlformats.org/drawingml/2006/main" xmlns:r="http://schemas.openxmlformats.org/officeDocument/2006/relationships" xmlns:p="http://schemas.openxmlformats.org/presentationml/2006/main">
  <p:tag name="TIMING" val="|51.2"/>
</p:tagLst>
</file>

<file path=ppt/tags/tag3.xml><?xml version="1.0" encoding="utf-8"?>
<p:tagLst xmlns:a="http://schemas.openxmlformats.org/drawingml/2006/main" xmlns:r="http://schemas.openxmlformats.org/officeDocument/2006/relationships" xmlns:p="http://schemas.openxmlformats.org/presentationml/2006/main">
  <p:tag name="TIMING" val="|50.9|30.5"/>
</p:tagLst>
</file>

<file path=ppt/tags/tag4.xml><?xml version="1.0" encoding="utf-8"?>
<p:tagLst xmlns:a="http://schemas.openxmlformats.org/drawingml/2006/main" xmlns:r="http://schemas.openxmlformats.org/officeDocument/2006/relationships" xmlns:p="http://schemas.openxmlformats.org/presentationml/2006/main">
  <p:tag name="TIMING" val="|8.1|7.5|16.3|7.2|1|15.7|3|24.9|1.4|0.5|0.3|8.7|6.9"/>
</p:tagLst>
</file>

<file path=ppt/tags/tag5.xml><?xml version="1.0" encoding="utf-8"?>
<p:tagLst xmlns:a="http://schemas.openxmlformats.org/drawingml/2006/main" xmlns:r="http://schemas.openxmlformats.org/officeDocument/2006/relationships" xmlns:p="http://schemas.openxmlformats.org/presentationml/2006/main">
  <p:tag name="TIMING" val="|91.2|33"/>
</p:tagLst>
</file>

<file path=ppt/tags/tag6.xml><?xml version="1.0" encoding="utf-8"?>
<p:tagLst xmlns:a="http://schemas.openxmlformats.org/drawingml/2006/main" xmlns:r="http://schemas.openxmlformats.org/officeDocument/2006/relationships" xmlns:p="http://schemas.openxmlformats.org/presentationml/2006/main">
  <p:tag name="TIMING" val="|22.1|2.3|1.5"/>
</p:tagLst>
</file>

<file path=ppt/tags/tag7.xml><?xml version="1.0" encoding="utf-8"?>
<p:tagLst xmlns:a="http://schemas.openxmlformats.org/drawingml/2006/main" xmlns:r="http://schemas.openxmlformats.org/officeDocument/2006/relationships" xmlns:p="http://schemas.openxmlformats.org/presentationml/2006/main">
  <p:tag name="TIMING" val="|34.5|17"/>
</p:tagLst>
</file>

<file path=ppt/tags/tag8.xml><?xml version="1.0" encoding="utf-8"?>
<p:tagLst xmlns:a="http://schemas.openxmlformats.org/drawingml/2006/main" xmlns:r="http://schemas.openxmlformats.org/officeDocument/2006/relationships" xmlns:p="http://schemas.openxmlformats.org/presentationml/2006/main">
  <p:tag name="TIMING" val="|20.9|30.3|4.9"/>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B042AB1-EF8A-4915-9F38-6117E79ADC67}" vid="{B3B2D6D2-5722-443C-8BAE-6F7078B4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20142</TotalTime>
  <Words>3272</Words>
  <Application>Microsoft Office PowerPoint</Application>
  <PresentationFormat>宽屏</PresentationFormat>
  <Paragraphs>436</Paragraphs>
  <Slides>55</Slides>
  <Notes>18</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1" baseType="lpstr">
      <vt:lpstr>新細明體</vt:lpstr>
      <vt:lpstr>等线</vt:lpstr>
      <vt:lpstr>黑体</vt: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方程式</vt:lpstr>
      <vt:lpstr>绪论</vt:lpstr>
      <vt:lpstr>关于本课程</vt:lpstr>
      <vt:lpstr>更详细的课程概括</vt:lpstr>
      <vt:lpstr>课程大纲</vt:lpstr>
      <vt:lpstr>预备知识</vt:lpstr>
      <vt:lpstr>推荐教材</vt:lpstr>
      <vt:lpstr>推荐教材</vt:lpstr>
      <vt:lpstr>推荐课程</vt:lpstr>
      <vt:lpstr>推荐材料</vt:lpstr>
      <vt:lpstr>顶会论文</vt:lpstr>
      <vt:lpstr>成绩（研究生）</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深度学习</vt:lpstr>
      <vt:lpstr>机器学习</vt:lpstr>
      <vt:lpstr>语义鸿沟：人工智能的挑战之一</vt:lpstr>
      <vt:lpstr>表示学习</vt:lpstr>
      <vt:lpstr>什么是好的数据表示？</vt:lpstr>
      <vt:lpstr>语义表示</vt:lpstr>
      <vt:lpstr>一个生活中的例子：颜色</vt:lpstr>
      <vt:lpstr>表示形式</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早期的学术机构</vt:lpstr>
      <vt:lpstr>PowerPoint 演示文稿</vt:lpstr>
      <vt:lpstr>PowerPoint 演示文稿</vt:lpstr>
      <vt:lpstr>常用的深度学习框架</vt:lpstr>
      <vt:lpstr>课后作业</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1984</cp:revision>
  <dcterms:created xsi:type="dcterms:W3CDTF">2009-03-19T21:17:53Z</dcterms:created>
  <dcterms:modified xsi:type="dcterms:W3CDTF">2021-03-01T04:24:32Z</dcterms:modified>
</cp:coreProperties>
</file>